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93" r:id="rId3"/>
    <p:sldId id="307" r:id="rId4"/>
    <p:sldId id="303" r:id="rId5"/>
    <p:sldId id="305" r:id="rId6"/>
    <p:sldId id="306" r:id="rId7"/>
    <p:sldId id="311" r:id="rId8"/>
    <p:sldId id="317" r:id="rId9"/>
    <p:sldId id="312" r:id="rId10"/>
    <p:sldId id="313" r:id="rId11"/>
    <p:sldId id="309" r:id="rId12"/>
    <p:sldId id="315" r:id="rId13"/>
    <p:sldId id="308" r:id="rId14"/>
    <p:sldId id="310" r:id="rId15"/>
    <p:sldId id="314" r:id="rId16"/>
    <p:sldId id="667" r:id="rId17"/>
    <p:sldId id="668" r:id="rId18"/>
    <p:sldId id="25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1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A1104012-D94E-4495-B1D6-AB3CF45F7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093" t="16308" r="17860" b="4605"/>
          <a:stretch/>
        </p:blipFill>
        <p:spPr>
          <a:xfrm>
            <a:off x="0" y="0"/>
            <a:ext cx="12750358" cy="68580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80B9E4F-6D83-48B3-848B-54C93AD37100}"/>
              </a:ext>
            </a:extLst>
          </p:cNvPr>
          <p:cNvGrpSpPr/>
          <p:nvPr userDrawn="1"/>
        </p:nvGrpSpPr>
        <p:grpSpPr>
          <a:xfrm>
            <a:off x="1858531" y="-808470"/>
            <a:ext cx="8474939" cy="8474939"/>
            <a:chOff x="1858530" y="-808470"/>
            <a:chExt cx="8474939" cy="8474939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8803D99-552F-4C96-B16E-617370DE44C1}"/>
                </a:ext>
              </a:extLst>
            </p:cNvPr>
            <p:cNvSpPr/>
            <p:nvPr/>
          </p:nvSpPr>
          <p:spPr>
            <a:xfrm>
              <a:off x="1858530" y="-808470"/>
              <a:ext cx="8474939" cy="847493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/>
                </a:solidFill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EE2C32C-B006-4536-9203-327B1D2B140E}"/>
                </a:ext>
              </a:extLst>
            </p:cNvPr>
            <p:cNvSpPr/>
            <p:nvPr/>
          </p:nvSpPr>
          <p:spPr>
            <a:xfrm>
              <a:off x="2027534" y="-639465"/>
              <a:ext cx="8136929" cy="8136929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10" name="图形 9">
            <a:extLst>
              <a:ext uri="{FF2B5EF4-FFF2-40B4-BE49-F238E27FC236}">
                <a16:creationId xmlns:a16="http://schemas.microsoft.com/office/drawing/2014/main" id="{1194E61D-E4B8-4163-A57D-2F71A28ADE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3880" y="-431051"/>
            <a:ext cx="7344240" cy="73442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CED0B77-41B8-4D64-84E1-F1D60EFA7A57}"/>
              </a:ext>
            </a:extLst>
          </p:cNvPr>
          <p:cNvSpPr txBox="1"/>
          <p:nvPr userDrawn="1"/>
        </p:nvSpPr>
        <p:spPr>
          <a:xfrm>
            <a:off x="2894312" y="2921169"/>
            <a:ext cx="6403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spc="100" dirty="0">
                <a:solidFill>
                  <a:schemeClr val="accent3"/>
                </a:solidFill>
                <a:latin typeface="+mj-ea"/>
                <a:ea typeface="+mj-ea"/>
              </a:rPr>
              <a:t>向量范数的定义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B98B4EA-351F-4952-9DE8-682A42B21C98}"/>
              </a:ext>
            </a:extLst>
          </p:cNvPr>
          <p:cNvCxnSpPr/>
          <p:nvPr/>
        </p:nvCxnSpPr>
        <p:spPr>
          <a:xfrm>
            <a:off x="3936000" y="4706946"/>
            <a:ext cx="432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0DF487F-70FF-48F3-97E7-6E3463741B7E}"/>
              </a:ext>
            </a:extLst>
          </p:cNvPr>
          <p:cNvCxnSpPr/>
          <p:nvPr/>
        </p:nvCxnSpPr>
        <p:spPr>
          <a:xfrm>
            <a:off x="3936000" y="5245323"/>
            <a:ext cx="432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347E84D5-E855-41FD-A9A6-956491F58314}"/>
              </a:ext>
            </a:extLst>
          </p:cNvPr>
          <p:cNvSpPr/>
          <p:nvPr userDrawn="1"/>
        </p:nvSpPr>
        <p:spPr>
          <a:xfrm>
            <a:off x="4918134" y="4745302"/>
            <a:ext cx="20890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理学院</a:t>
            </a:r>
            <a:r>
              <a:rPr lang="en-US" altLang="zh-CN" sz="2400" b="1" dirty="0"/>
              <a:t>    </a:t>
            </a:r>
            <a:r>
              <a:rPr lang="zh-CN" altLang="en-US" sz="2400" b="1" dirty="0"/>
              <a:t>张亮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59CE02D-A0C3-4FDE-A9E3-768398124AE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18" y="817555"/>
            <a:ext cx="2064565" cy="193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7760"/>
      </p:ext>
    </p:extLst>
  </p:cSld>
  <p:clrMapOvr>
    <a:masterClrMapping/>
  </p:clrMapOvr>
  <p:transition spd="slow">
    <p:strips dir="r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DC68EFD-C1EC-4F76-B9BD-75D181F9EE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344400" cy="69532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F9DD506-05DE-4E3C-95F8-C09A59D97382}"/>
              </a:ext>
            </a:extLst>
          </p:cNvPr>
          <p:cNvSpPr/>
          <p:nvPr userDrawn="1"/>
        </p:nvSpPr>
        <p:spPr>
          <a:xfrm>
            <a:off x="0" y="558515"/>
            <a:ext cx="12344400" cy="6001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EF6C02D-3C8B-4720-8591-1C25439A0CC3}"/>
              </a:ext>
            </a:extLst>
          </p:cNvPr>
          <p:cNvSpPr/>
          <p:nvPr userDrawn="1"/>
        </p:nvSpPr>
        <p:spPr>
          <a:xfrm>
            <a:off x="0" y="531275"/>
            <a:ext cx="123444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5DCFF06-EE8F-4516-82B1-0C85604E580C}"/>
              </a:ext>
            </a:extLst>
          </p:cNvPr>
          <p:cNvSpPr/>
          <p:nvPr userDrawn="1"/>
        </p:nvSpPr>
        <p:spPr>
          <a:xfrm>
            <a:off x="0" y="6524458"/>
            <a:ext cx="123444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599BFB-F301-422B-AFEB-354FB12921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636" y="85638"/>
            <a:ext cx="1636364" cy="360000"/>
          </a:xfrm>
          <a:prstGeom prst="rect">
            <a:avLst/>
          </a:prstGeom>
        </p:spPr>
      </p:pic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0C1E2C03-1066-4F09-AA9C-50C8915AF1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574327"/>
            <a:ext cx="6388100" cy="720000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248921762"/>
      </p:ext>
    </p:extLst>
  </p:cSld>
  <p:clrMapOvr>
    <a:masterClrMapping/>
  </p:clrMapOvr>
  <p:transition spd="slow">
    <p:strips dir="r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A1104012-D94E-4495-B1D6-AB3CF45F7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093" t="16308" r="17860" b="4605"/>
          <a:stretch/>
        </p:blipFill>
        <p:spPr>
          <a:xfrm>
            <a:off x="0" y="0"/>
            <a:ext cx="12750358" cy="68580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80B9E4F-6D83-48B3-848B-54C93AD37100}"/>
              </a:ext>
            </a:extLst>
          </p:cNvPr>
          <p:cNvGrpSpPr/>
          <p:nvPr userDrawn="1"/>
        </p:nvGrpSpPr>
        <p:grpSpPr>
          <a:xfrm>
            <a:off x="1858531" y="-808470"/>
            <a:ext cx="8474939" cy="8474939"/>
            <a:chOff x="1858530" y="-808470"/>
            <a:chExt cx="8474939" cy="8474939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8803D99-552F-4C96-B16E-617370DE44C1}"/>
                </a:ext>
              </a:extLst>
            </p:cNvPr>
            <p:cNvSpPr/>
            <p:nvPr/>
          </p:nvSpPr>
          <p:spPr>
            <a:xfrm>
              <a:off x="1858530" y="-808470"/>
              <a:ext cx="8474939" cy="847493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/>
                </a:solidFill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EE2C32C-B006-4536-9203-327B1D2B140E}"/>
                </a:ext>
              </a:extLst>
            </p:cNvPr>
            <p:cNvSpPr/>
            <p:nvPr/>
          </p:nvSpPr>
          <p:spPr>
            <a:xfrm>
              <a:off x="2027534" y="-639465"/>
              <a:ext cx="8136929" cy="8136929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10" name="图形 9">
            <a:extLst>
              <a:ext uri="{FF2B5EF4-FFF2-40B4-BE49-F238E27FC236}">
                <a16:creationId xmlns:a16="http://schemas.microsoft.com/office/drawing/2014/main" id="{1194E61D-E4B8-4163-A57D-2F71A28ADE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3880" y="-431051"/>
            <a:ext cx="7344240" cy="73442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CED0B77-41B8-4D64-84E1-F1D60EFA7A57}"/>
              </a:ext>
            </a:extLst>
          </p:cNvPr>
          <p:cNvSpPr txBox="1"/>
          <p:nvPr userDrawn="1"/>
        </p:nvSpPr>
        <p:spPr>
          <a:xfrm>
            <a:off x="4418956" y="3254753"/>
            <a:ext cx="33540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 spc="100" dirty="0">
                <a:solidFill>
                  <a:schemeClr val="accent3"/>
                </a:solidFill>
                <a:latin typeface="+mj-ea"/>
                <a:ea typeface="+mj-ea"/>
              </a:rPr>
              <a:t>谢谢</a:t>
            </a:r>
            <a:endParaRPr lang="en-US" altLang="zh-CN" sz="7200" b="1" spc="100" dirty="0">
              <a:solidFill>
                <a:schemeClr val="accent3"/>
              </a:solidFill>
              <a:latin typeface="+mj-ea"/>
              <a:ea typeface="+mj-ea"/>
            </a:endParaRPr>
          </a:p>
          <a:p>
            <a:pPr algn="dist"/>
            <a:r>
              <a:rPr lang="en-US" altLang="zh-CN" sz="2400" b="1" spc="100" dirty="0">
                <a:solidFill>
                  <a:schemeClr val="accent3"/>
                </a:solidFill>
                <a:latin typeface="+mj-ea"/>
                <a:ea typeface="+mj-ea"/>
              </a:rPr>
              <a:t>THANK YOU</a:t>
            </a:r>
            <a:endParaRPr lang="zh-CN" altLang="en-US" sz="2400" b="1" spc="1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59CE02D-A0C3-4FDE-A9E3-768398124AE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217" y="1527975"/>
            <a:ext cx="1501563" cy="140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22204"/>
      </p:ext>
    </p:extLst>
  </p:cSld>
  <p:clrMapOvr>
    <a:masterClrMapping/>
  </p:clrMapOvr>
  <p:transition spd="slow">
    <p:strips dir="r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1BA5F75-4952-46AA-AAD7-00F60292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53FD92-F770-4441-82DC-8B98B4E29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3DF5CC-F52C-4BFA-88EA-AA30167DA9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DBD2-C522-439D-9C27-93602316D994}" type="datetimeFigureOut">
              <a:rPr lang="zh-CN" altLang="en-US" smtClean="0"/>
              <a:t>2020/12/1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ADCFBA-E91E-4CCB-979A-0F57AC263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7DD520-274C-4F07-AC00-041D25BC7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1DE16-7891-4560-94C2-7B74448FF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312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01" userDrawn="1">
          <p15:clr>
            <a:srgbClr val="F26B43"/>
          </p15:clr>
        </p15:guide>
        <p15:guide id="2" orient="horz" pos="346" userDrawn="1">
          <p15:clr>
            <a:srgbClr val="F26B43"/>
          </p15:clr>
        </p15:guide>
        <p15:guide id="3" orient="horz" pos="3974" userDrawn="1">
          <p15:clr>
            <a:srgbClr val="F26B43"/>
          </p15:clr>
        </p15:guide>
        <p15:guide id="4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7" Type="http://schemas.openxmlformats.org/officeDocument/2006/relationships/image" Target="../media/image2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22.png"/><Relationship Id="rId7" Type="http://schemas.openxmlformats.org/officeDocument/2006/relationships/image" Target="../media/image251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31.png"/><Relationship Id="rId10" Type="http://schemas.openxmlformats.org/officeDocument/2006/relationships/image" Target="../media/image282.png"/><Relationship Id="rId4" Type="http://schemas.openxmlformats.org/officeDocument/2006/relationships/image" Target="../media/image17.png"/><Relationship Id="rId9" Type="http://schemas.openxmlformats.org/officeDocument/2006/relationships/image" Target="../media/image2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4.png"/><Relationship Id="rId10" Type="http://schemas.openxmlformats.org/officeDocument/2006/relationships/image" Target="../media/image36.png"/><Relationship Id="rId4" Type="http://schemas.openxmlformats.org/officeDocument/2006/relationships/image" Target="../media/image170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17.png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46.wmf"/><Relationship Id="rId5" Type="http://schemas.openxmlformats.org/officeDocument/2006/relationships/image" Target="../media/image47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45.png"/><Relationship Id="rId9" Type="http://schemas.openxmlformats.org/officeDocument/2006/relationships/image" Target="../media/image45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0.png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7" Type="http://schemas.openxmlformats.org/officeDocument/2006/relationships/image" Target="../media/image2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/>
        </p:nvSpPr>
        <p:spPr bwMode="auto">
          <a:xfrm>
            <a:off x="2171564" y="1687389"/>
            <a:ext cx="7776864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CC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dirty="0"/>
              <a:t>范数的应用：最小二乘解问题</a:t>
            </a:r>
          </a:p>
        </p:txBody>
      </p:sp>
      <p:sp>
        <p:nvSpPr>
          <p:cNvPr id="4" name="Rectangle 6"/>
          <p:cNvSpPr>
            <a:spLocks noGrp="1" noChangeArrowheads="1"/>
          </p:cNvSpPr>
          <p:nvPr/>
        </p:nvSpPr>
        <p:spPr bwMode="auto">
          <a:xfrm>
            <a:off x="2243572" y="3418011"/>
            <a:ext cx="7776864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/>
              <a:t>主讲人：赵维锐 </a:t>
            </a:r>
            <a:endParaRPr lang="en-US" altLang="zh-CN" dirty="0"/>
          </a:p>
          <a:p>
            <a:r>
              <a:rPr lang="zh-CN" altLang="en-US" dirty="0"/>
              <a:t>单位：武汉理工大学</a:t>
            </a:r>
          </a:p>
        </p:txBody>
      </p:sp>
    </p:spTree>
    <p:extLst>
      <p:ext uri="{BB962C8B-B14F-4D97-AF65-F5344CB8AC3E}">
        <p14:creationId xmlns:p14="http://schemas.microsoft.com/office/powerpoint/2010/main" val="2869572951"/>
      </p:ext>
    </p:extLst>
  </p:cSld>
  <p:clrMapOvr>
    <a:masterClrMapping/>
  </p:clrMapOvr>
  <p:transition spd="slow">
    <p:strips dir="r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最小二乘解问题</a:t>
            </a:r>
          </a:p>
        </p:txBody>
      </p:sp>
      <p:sp>
        <p:nvSpPr>
          <p:cNvPr id="3" name="Rectangle 13"/>
          <p:cNvSpPr>
            <a:spLocks noChangeArrowheads="1"/>
          </p:cNvSpPr>
          <p:nvPr/>
        </p:nvSpPr>
        <p:spPr bwMode="auto">
          <a:xfrm>
            <a:off x="714791" y="1494331"/>
            <a:ext cx="82527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None/>
            </a:pPr>
            <a:r>
              <a:rPr lang="zh-CN" altLang="en-US" sz="2400" b="1" dirty="0">
                <a:solidFill>
                  <a:srgbClr val="006666"/>
                </a:solidFill>
                <a:latin typeface="+mn-ea"/>
                <a:ea typeface="+mn-ea"/>
              </a:rPr>
              <a:t>例</a:t>
            </a:r>
            <a:r>
              <a:rPr lang="en-US" altLang="zh-CN" sz="2400" b="1" dirty="0">
                <a:solidFill>
                  <a:srgbClr val="006666"/>
                </a:solidFill>
                <a:latin typeface="+mn-ea"/>
                <a:ea typeface="+mn-ea"/>
              </a:rPr>
              <a:t>1  </a:t>
            </a:r>
            <a:r>
              <a:rPr lang="zh-CN" altLang="en-US" sz="2400" b="1" dirty="0">
                <a:solidFill>
                  <a:srgbClr val="006666"/>
                </a:solidFill>
                <a:latin typeface="+mn-ea"/>
                <a:ea typeface="+mn-ea"/>
              </a:rPr>
              <a:t>求下面方程的最小二乘解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844305" y="4427527"/>
                <a:ext cx="2250552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altLang="zh-CN" b="1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𝟏𝟎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b="1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𝒄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05" y="4427527"/>
                <a:ext cx="2250552" cy="82490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078079" y="4422431"/>
                <a:ext cx="2797176" cy="823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𝟏𝟎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 smtClean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𝒄</m:t>
                      </m:r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𝟑</m:t>
                          </m:r>
                        </m:num>
                        <m:den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𝟏𝟎</m:t>
                          </m:r>
                        </m:den>
                      </m:f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079" y="4422431"/>
                <a:ext cx="2797176" cy="82388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879753" y="3762348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b="1" dirty="0">
                <a:solidFill>
                  <a:srgbClr val="006666"/>
                </a:solidFill>
                <a:latin typeface="+mn-ea"/>
              </a:rPr>
              <a:t>最小二乘解</a:t>
            </a:r>
            <a:endParaRPr lang="en-US" altLang="zh-CN" sz="2000" b="1" dirty="0">
              <a:solidFill>
                <a:srgbClr val="006666"/>
              </a:solidFill>
              <a:latin typeface="+mn-ea"/>
            </a:endParaRPr>
          </a:p>
        </p:txBody>
      </p:sp>
      <p:sp>
        <p:nvSpPr>
          <p:cNvPr id="11" name="矩形标注 10"/>
          <p:cNvSpPr/>
          <p:nvPr/>
        </p:nvSpPr>
        <p:spPr>
          <a:xfrm>
            <a:off x="1350627" y="4422431"/>
            <a:ext cx="1651951" cy="830002"/>
          </a:xfrm>
          <a:prstGeom prst="wedgeRectCallout">
            <a:avLst>
              <a:gd name="adj1" fmla="val 46200"/>
              <a:gd name="adj2" fmla="val 73618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标注 11"/>
          <p:cNvSpPr/>
          <p:nvPr/>
        </p:nvSpPr>
        <p:spPr>
          <a:xfrm>
            <a:off x="3398939" y="4427527"/>
            <a:ext cx="2364298" cy="830002"/>
          </a:xfrm>
          <a:prstGeom prst="wedgeRectCallout">
            <a:avLst>
              <a:gd name="adj1" fmla="val -37510"/>
              <a:gd name="adj2" fmla="val 73619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79753" y="5543184"/>
            <a:ext cx="59009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</a:rPr>
              <a:t>注</a:t>
            </a:r>
            <a:r>
              <a:rPr lang="zh-CN" altLang="en-US" sz="2000" b="1" dirty="0">
                <a:solidFill>
                  <a:srgbClr val="006666"/>
                </a:solidFill>
                <a:latin typeface="+mn-ea"/>
              </a:rPr>
              <a:t>：</a:t>
            </a:r>
            <a:r>
              <a:rPr lang="zh-CN" altLang="en-US" sz="2000" b="1" dirty="0">
                <a:solidFill>
                  <a:srgbClr val="7030A0"/>
                </a:solidFill>
                <a:latin typeface="+mn-ea"/>
              </a:rPr>
              <a:t>两种求解最小二乘解的方法所得结果是一致的</a:t>
            </a:r>
            <a:r>
              <a:rPr lang="en-US" altLang="zh-CN" sz="2000" b="1" dirty="0">
                <a:solidFill>
                  <a:srgbClr val="7030A0"/>
                </a:solidFill>
                <a:latin typeface="+mn-ea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607425" y="2037324"/>
                <a:ext cx="2811282" cy="1507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  <m:t>   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  <m:t>   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425" y="2037324"/>
                <a:ext cx="2811282" cy="150784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92178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63490F8D-C08D-458F-B5BB-05946603E5A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线性方程组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𝑨𝒙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𝒃</m:t>
                    </m:r>
                  </m:oMath>
                </a14:m>
                <a:r>
                  <a:rPr lang="zh-CN" altLang="en-US" dirty="0"/>
                  <a:t>的相容性</a:t>
                </a:r>
              </a:p>
            </p:txBody>
          </p:sp>
        </mc:Choice>
        <mc:Fallback xmlns="">
          <p:sp>
            <p:nvSpPr>
              <p:cNvPr id="2" name="文本占位符 1">
                <a:extLst>
                  <a:ext uri="{FF2B5EF4-FFF2-40B4-BE49-F238E27FC236}">
                    <a16:creationId xmlns="" xmlns:a16="http://schemas.microsoft.com/office/drawing/2014/main" id="{63490F8D-C08D-458F-B5BB-05946603E5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1">
                <a:blip r:embed="rId2"/>
                <a:stretch>
                  <a:fillRect l="-2385" b="-27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8">
                <a:extLst>
                  <a:ext uri="{FF2B5EF4-FFF2-40B4-BE49-F238E27FC236}">
                    <a16:creationId xmlns:a16="http://schemas.microsoft.com/office/drawing/2014/main" id="{88E0C11F-6794-4FFC-92F4-CE4389D1E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712" y="1509055"/>
                <a:ext cx="7561263" cy="19389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b="1" dirty="0">
                    <a:solidFill>
                      <a:schemeClr val="accent6"/>
                    </a:solidFill>
                    <a:latin typeface="+mn-ea"/>
                  </a:rPr>
                  <a:t>定理</a:t>
                </a:r>
                <a:endParaRPr lang="en-US" altLang="zh-CN" sz="2800" b="1" dirty="0">
                  <a:solidFill>
                    <a:schemeClr val="accent6"/>
                  </a:solidFill>
                  <a:latin typeface="+mn-ea"/>
                </a:endParaRPr>
              </a:p>
              <a:p>
                <a:pPr marL="361950">
                  <a:lnSpc>
                    <a:spcPct val="120000"/>
                  </a:lnSpc>
                </a:pPr>
                <a:r>
                  <a:rPr lang="zh-CN" altLang="en-US" sz="2400" b="1" dirty="0">
                    <a:latin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</a:rPr>
                      <m:t>𝑨</m:t>
                    </m:r>
                    <m:r>
                      <a:rPr lang="en-US" altLang="zh-CN" sz="2400" b="1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ℂ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/>
                          </a:rPr>
                          <m:t>𝒎</m:t>
                        </m:r>
                        <m:r>
                          <a:rPr lang="en-US" altLang="zh-CN" sz="2400" b="1" i="1" smtClean="0">
                            <a:latin typeface="Cambria Math"/>
                          </a:rPr>
                          <m:t>×</m:t>
                        </m:r>
                        <m:r>
                          <a:rPr lang="en-US" altLang="zh-CN" sz="2400" b="1" i="1" smtClean="0">
                            <a:latin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sz="2400" b="1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/>
                      </a:rPr>
                      <m:t>𝒃</m:t>
                    </m:r>
                    <m:r>
                      <a:rPr lang="en-US" altLang="zh-CN" sz="2400" b="1" i="1" dirty="0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latin typeface="Cambria Math"/>
                          </a:rPr>
                          <m:t>ℂ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sz="2400" b="1" dirty="0">
                    <a:latin typeface="+mn-ea"/>
                  </a:rPr>
                  <a:t>, </a:t>
                </a:r>
                <a:r>
                  <a:rPr lang="zh-CN" altLang="en-US" sz="2400" b="1" dirty="0">
                    <a:latin typeface="+mn-ea"/>
                  </a:rPr>
                  <a:t>则方程组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</a:rPr>
                      <m:t>𝑨𝒙</m:t>
                    </m:r>
                    <m:r>
                      <a:rPr lang="en-US" altLang="zh-CN" sz="2400" b="1" i="1" smtClean="0">
                        <a:latin typeface="Cambria Math"/>
                      </a:rPr>
                      <m:t>=</m:t>
                    </m:r>
                    <m:r>
                      <a:rPr lang="en-US" altLang="zh-CN" sz="2400" b="1" i="1" smtClean="0">
                        <a:latin typeface="Cambria Math"/>
                      </a:rPr>
                      <m:t>𝒃</m:t>
                    </m:r>
                  </m:oMath>
                </a14:m>
                <a:r>
                  <a:rPr lang="zh-CN" altLang="en-US" sz="2400" b="1" i="0" dirty="0">
                    <a:latin typeface="+mj-lt"/>
                  </a:rPr>
                  <a:t>相容的充要条件为</a:t>
                </a:r>
                <a:endParaRPr lang="en-US" altLang="zh-CN" sz="2400" b="1" i="0" dirty="0">
                  <a:latin typeface="+mj-lt"/>
                </a:endParaRPr>
              </a:p>
              <a:p>
                <a:pPr marL="36195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𝑨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𝑨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+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𝒃</m:t>
                      </m:r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𝒃</m:t>
                      </m:r>
                    </m:oMath>
                  </m:oMathPara>
                </a14:m>
                <a:endParaRPr lang="en-US" altLang="zh-CN" sz="2400" b="1" dirty="0">
                  <a:solidFill>
                    <a:srgbClr val="0070C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2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E0C11F-6794-4FFC-92F4-CE4389D1E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3712" y="1509055"/>
                <a:ext cx="7561263" cy="1938992"/>
              </a:xfrm>
              <a:prstGeom prst="rect">
                <a:avLst/>
              </a:prstGeom>
              <a:blipFill rotWithShape="1">
                <a:blip r:embed="rId3"/>
                <a:stretch>
                  <a:fillRect l="-1612" t="-94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6"/>
              <p:cNvSpPr>
                <a:spLocks noChangeArrowheads="1"/>
              </p:cNvSpPr>
              <p:nvPr/>
            </p:nvSpPr>
            <p:spPr bwMode="auto">
              <a:xfrm>
                <a:off x="785791" y="3500373"/>
                <a:ext cx="6875462" cy="7475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4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None/>
                </a:pPr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证明：最小二乘解</a:t>
                </a:r>
                <a:endParaRPr lang="en-US" altLang="zh-CN" sz="2000" b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  <a:p>
                <a:pPr>
                  <a:spcBef>
                    <a:spcPct val="0"/>
                  </a:spcBef>
                  <a:buSz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1" i="1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𝑨</m:t>
                          </m:r>
                        </m:e>
                        <m:sup>
                          <m:r>
                            <a:rPr lang="en-US" altLang="zh-CN" sz="2000" b="1" i="1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+</m:t>
                          </m:r>
                        </m:sup>
                      </m:sSup>
                      <m:r>
                        <a:rPr lang="en-US" altLang="zh-CN" sz="2000" b="1" i="1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𝒃</m:t>
                      </m:r>
                      <m:r>
                        <a:rPr lang="en-US" altLang="zh-CN" sz="2000" b="1" i="1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+</m:t>
                      </m:r>
                      <m:d>
                        <m:dPr>
                          <m:ctrlPr>
                            <a:rPr lang="en-US" altLang="zh-CN" sz="2000" b="1" i="1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𝑬</m:t>
                          </m:r>
                          <m:r>
                            <a:rPr lang="en-US" altLang="zh-CN" sz="2000" b="1" i="1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b="1" i="1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solidFill>
                                    <a:srgbClr val="006666"/>
                                  </a:solidFill>
                                  <a:latin typeface="Cambria Math"/>
                                  <a:ea typeface="+mn-ea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altLang="zh-CN" sz="2000" b="1" i="1">
                                  <a:solidFill>
                                    <a:srgbClr val="006666"/>
                                  </a:solidFill>
                                  <a:latin typeface="Cambria Math"/>
                                  <a:ea typeface="+mn-ea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altLang="zh-CN" sz="2000" b="1" i="1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𝑨</m:t>
                          </m:r>
                        </m:e>
                      </m:d>
                      <m:r>
                        <a:rPr lang="en-US" altLang="zh-CN" sz="2000" b="1" i="1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𝑪</m:t>
                      </m:r>
                    </m:oMath>
                  </m:oMathPara>
                </a14:m>
                <a:endParaRPr lang="en-US" altLang="zh-CN" sz="2000" b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3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5791" y="3500373"/>
                <a:ext cx="6875462" cy="747512"/>
              </a:xfrm>
              <a:prstGeom prst="rect">
                <a:avLst/>
              </a:prstGeom>
              <a:blipFill rotWithShape="1">
                <a:blip r:embed="rId5"/>
                <a:stretch>
                  <a:fillRect l="-975" t="-406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173188" y="5081725"/>
                <a:ext cx="20217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1" i="1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solidFill>
                                    <a:srgbClr val="006666"/>
                                  </a:solidFill>
                                  <a:latin typeface="Cambria Math"/>
                                </a:rPr>
                                <m:t>𝑨</m:t>
                              </m:r>
                              <m:sSup>
                                <m:sSupPr>
                                  <m:ctrlP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/>
                                </a:rPr>
                                <m:t>𝒃</m:t>
                              </m:r>
                              <m:r>
                                <a:rPr lang="en-US" altLang="zh-CN" sz="2000" b="1" i="1">
                                  <a:solidFill>
                                    <a:srgbClr val="00666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sz="2000" b="1" i="1">
                                  <a:solidFill>
                                    <a:srgbClr val="006666"/>
                                  </a:solidFill>
                                  <a:latin typeface="Cambria Math"/>
                                </a:rPr>
                                <m:t>𝒃</m:t>
                              </m:r>
                            </m:e>
                          </m:d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rgbClr val="006666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188" y="5081725"/>
                <a:ext cx="2021772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67133" y="4365331"/>
                <a:ext cx="6096000" cy="80054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ct val="0"/>
                  </a:spcBef>
                  <a:buSzTx/>
                  <a:buNone/>
                </a:pPr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</a:rPr>
                  <a:t>可以使得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6666"/>
                        </a:solidFill>
                        <a:latin typeface="Cambria Math"/>
                      </a:rPr>
                      <m:t>‖</m:t>
                    </m:r>
                    <m:r>
                      <a:rPr lang="en-US" altLang="zh-CN" sz="2000" b="1" i="1">
                        <a:solidFill>
                          <a:srgbClr val="006666"/>
                        </a:solidFill>
                        <a:latin typeface="Cambria Math"/>
                      </a:rPr>
                      <m:t>𝑨𝒙</m:t>
                    </m:r>
                    <m:r>
                      <a:rPr lang="en-US" altLang="zh-CN" sz="2000" b="1" i="1">
                        <a:solidFill>
                          <a:srgbClr val="006666"/>
                        </a:solidFill>
                        <a:latin typeface="Cambria Math"/>
                      </a:rPr>
                      <m:t>−</m:t>
                    </m:r>
                    <m:r>
                      <a:rPr lang="en-US" altLang="zh-CN" sz="2000" b="1" i="1">
                        <a:solidFill>
                          <a:srgbClr val="006666"/>
                        </a:solidFill>
                        <a:latin typeface="Cambria Math"/>
                      </a:rPr>
                      <m:t>𝒃</m:t>
                    </m:r>
                    <m:r>
                      <a:rPr lang="en-US" altLang="zh-CN" sz="2000" b="1" i="1">
                        <a:solidFill>
                          <a:srgbClr val="006666"/>
                        </a:solidFill>
                        <a:latin typeface="Cambria Math"/>
                      </a:rPr>
                      <m:t>‖</m:t>
                    </m:r>
                  </m:oMath>
                </a14:m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</a:rPr>
                  <a:t>最小</a:t>
                </a:r>
                <a:r>
                  <a:rPr lang="en-US" altLang="zh-CN" sz="2000" b="1" dirty="0">
                    <a:solidFill>
                      <a:srgbClr val="006666"/>
                    </a:solidFill>
                    <a:latin typeface="+mn-ea"/>
                  </a:rPr>
                  <a:t>, </a:t>
                </a:r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</a:rPr>
                  <a:t>即</a:t>
                </a:r>
                <a:endParaRPr lang="en-US" altLang="zh-CN" sz="2000" b="1" dirty="0">
                  <a:solidFill>
                    <a:srgbClr val="006666"/>
                  </a:solidFill>
                  <a:latin typeface="+mn-ea"/>
                </a:endParaRPr>
              </a:p>
              <a:p>
                <a:pPr>
                  <a:spcBef>
                    <a:spcPct val="0"/>
                  </a:spcBef>
                  <a:buSz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1" i="1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b="1" i="1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rgbClr val="006666"/>
                                  </a:solidFill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000" b="1" i="1">
                                  <a:solidFill>
                                    <a:srgbClr val="006666"/>
                                  </a:solidFill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altLang="zh-CN" sz="2000" b="1" i="1">
                                  <a:solidFill>
                                    <a:srgbClr val="006666"/>
                                  </a:solidFill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zh-CN" sz="2000" b="1" i="1">
                                      <a:solidFill>
                                        <a:srgbClr val="00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ℂ</m:t>
                                  </m:r>
                                </m:e>
                                <m:sup>
                                  <m:r>
                                    <a:rPr lang="en-US" altLang="zh-CN" sz="2000" b="1" i="1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000" b="1" i="1">
                                      <a:solidFill>
                                        <a:srgbClr val="00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𝑨𝒙</m:t>
                                  </m:r>
                                  <m:r>
                                    <a:rPr lang="en-US" altLang="zh-CN" sz="2000" b="1" i="1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sz="2000" b="1" i="1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</m:e>
                      </m:func>
                      <m:r>
                        <a:rPr lang="en-US" altLang="zh-CN" sz="2000" b="1" i="1">
                          <a:solidFill>
                            <a:srgbClr val="006666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1" i="1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solidFill>
                                    <a:srgbClr val="006666"/>
                                  </a:solidFill>
                                  <a:latin typeface="Cambria Math"/>
                                </a:rPr>
                                <m:t>𝑨</m:t>
                              </m:r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rgbClr val="00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000" b="1" i="1">
                                  <a:solidFill>
                                    <a:srgbClr val="00666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sz="2000" b="1" i="1">
                                  <a:solidFill>
                                    <a:srgbClr val="006666"/>
                                  </a:solidFill>
                                  <a:latin typeface="Cambria Math"/>
                                </a:rPr>
                                <m:t>𝒃</m:t>
                              </m:r>
                            </m:e>
                          </m:d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CN" sz="2000" b="1" dirty="0">
                  <a:solidFill>
                    <a:srgbClr val="006666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133" y="4365331"/>
                <a:ext cx="6096000" cy="800540"/>
              </a:xfrm>
              <a:prstGeom prst="rect">
                <a:avLst/>
              </a:prstGeom>
              <a:blipFill rotWithShape="1">
                <a:blip r:embed="rId7"/>
                <a:stretch>
                  <a:fillRect l="-1000" t="-3817" b="-15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125188" y="5557966"/>
                <a:ext cx="6096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ct val="0"/>
                  </a:spcBef>
                  <a:buSzTx/>
                  <a:buNone/>
                </a:pPr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</a:rPr>
                  <a:t>方程组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</a:rPr>
                      <m:t>𝑨𝒙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</a:rPr>
                      <m:t>𝒃</m:t>
                    </m:r>
                  </m:oMath>
                </a14:m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</a:rPr>
                  <a:t>相容</a:t>
                </a:r>
                <a:r>
                  <a:rPr lang="en-US" altLang="zh-CN" sz="2000" b="1" dirty="0">
                    <a:solidFill>
                      <a:srgbClr val="006666"/>
                    </a:solidFill>
                    <a:latin typeface="+mn-ea"/>
                  </a:rPr>
                  <a:t>(</a:t>
                </a:r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</a:rPr>
                  <a:t>有解</a:t>
                </a:r>
                <a:r>
                  <a:rPr lang="en-US" altLang="zh-CN" sz="2000" b="1" dirty="0">
                    <a:solidFill>
                      <a:srgbClr val="006666"/>
                    </a:solidFill>
                    <a:latin typeface="+mn-ea"/>
                  </a:rPr>
                  <a:t>)</a:t>
                </a: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188" y="5557966"/>
                <a:ext cx="6096000" cy="400110"/>
              </a:xfrm>
              <a:prstGeom prst="rect">
                <a:avLst/>
              </a:prstGeom>
              <a:blipFill rotWithShape="1">
                <a:blip r:embed="rId8"/>
                <a:stretch>
                  <a:fillRect l="-1100" t="-7692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056505" y="5573558"/>
                <a:ext cx="2873094" cy="492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6666"/>
                          </a:solidFill>
                          <a:latin typeface="Cambria Math"/>
                          <a:ea typeface="Cambria Math"/>
                        </a:rPr>
                        <m:t>⇔   </m:t>
                      </m:r>
                      <m:r>
                        <a:rPr lang="en-US" altLang="zh-CN" sz="2000" b="1" i="1">
                          <a:solidFill>
                            <a:srgbClr val="006666"/>
                          </a:solidFill>
                          <a:latin typeface="Cambria Math"/>
                          <a:ea typeface="Cambria Math"/>
                        </a:rPr>
                        <m:t>𝟎</m:t>
                      </m:r>
                      <m:r>
                        <a:rPr lang="en-US" altLang="zh-CN" sz="2000" b="1" i="1">
                          <a:solidFill>
                            <a:srgbClr val="0066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1" i="1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b="1" i="1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rgbClr val="006666"/>
                                  </a:solidFill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000" b="1" i="1">
                                  <a:solidFill>
                                    <a:srgbClr val="006666"/>
                                  </a:solidFill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altLang="zh-CN" sz="2000" b="1" i="1">
                                  <a:solidFill>
                                    <a:srgbClr val="006666"/>
                                  </a:solidFill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zh-CN" sz="2000" b="1" i="1">
                                      <a:solidFill>
                                        <a:srgbClr val="00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ℂ</m:t>
                                  </m:r>
                                </m:e>
                                <m:sup>
                                  <m:r>
                                    <a:rPr lang="en-US" altLang="zh-CN" sz="2000" b="1" i="1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000" b="1" i="1">
                                      <a:solidFill>
                                        <a:srgbClr val="00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𝑨𝒙</m:t>
                                  </m:r>
                                  <m:r>
                                    <a:rPr lang="en-US" altLang="zh-CN" sz="2000" b="1" i="1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sz="2000" b="1" i="1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CN" altLang="en-US" sz="2000" dirty="0">
                  <a:solidFill>
                    <a:srgbClr val="006666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505" y="5573558"/>
                <a:ext cx="2873094" cy="492764"/>
              </a:xfrm>
              <a:prstGeom prst="rect">
                <a:avLst/>
              </a:prstGeom>
              <a:blipFill rotWithShape="1">
                <a:blip r:embed="rId9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027571" y="6066322"/>
                <a:ext cx="24145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6666"/>
                          </a:solidFill>
                          <a:latin typeface="Cambria Math"/>
                          <a:ea typeface="Cambria Math"/>
                        </a:rPr>
                        <m:t>⇔   </m:t>
                      </m:r>
                      <m:r>
                        <a:rPr lang="en-US" altLang="zh-CN" sz="2000" b="1" i="1">
                          <a:solidFill>
                            <a:srgbClr val="006666"/>
                          </a:solidFill>
                          <a:latin typeface="Cambria Math"/>
                        </a:rPr>
                        <m:t>𝑨</m:t>
                      </m:r>
                      <m:sSup>
                        <m:sSupPr>
                          <m:ctrlPr>
                            <a:rPr lang="en-US" altLang="zh-CN" sz="2000" b="1" i="1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𝑨</m:t>
                          </m:r>
                        </m:e>
                        <m:sup>
                          <m:r>
                            <a:rPr lang="en-US" altLang="zh-CN" sz="2000" b="1" i="1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+</m:t>
                          </m:r>
                        </m:sup>
                      </m:sSup>
                      <m:r>
                        <a:rPr lang="en-US" altLang="zh-CN" sz="2000" b="1" i="1">
                          <a:solidFill>
                            <a:srgbClr val="006666"/>
                          </a:solidFill>
                          <a:latin typeface="Cambria Math"/>
                        </a:rPr>
                        <m:t>𝒃</m:t>
                      </m:r>
                      <m:r>
                        <a:rPr lang="en-US" altLang="zh-CN" sz="2000" b="1" i="1">
                          <a:solidFill>
                            <a:srgbClr val="006666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sz="2000" b="1" i="1">
                          <a:solidFill>
                            <a:srgbClr val="006666"/>
                          </a:solidFill>
                          <a:latin typeface="Cambria Math"/>
                        </a:rPr>
                        <m:t>𝒃</m:t>
                      </m:r>
                      <m:r>
                        <a:rPr lang="en-US" altLang="zh-CN" sz="2000" b="1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zh-CN" altLang="en-US" sz="2000" dirty="0">
                  <a:solidFill>
                    <a:srgbClr val="006666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571" y="6066322"/>
                <a:ext cx="2414572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984382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5" grpId="0"/>
      <p:bldP spid="6" grpId="0"/>
      <p:bldP spid="14" grpId="0"/>
      <p:bldP spid="7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线性方程组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𝑨𝒙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𝒃</m:t>
                    </m:r>
                  </m:oMath>
                </a14:m>
                <a:r>
                  <a:rPr lang="zh-CN" altLang="en-US" dirty="0"/>
                  <a:t>的相容性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1">
                <a:blip r:embed="rId3"/>
                <a:stretch>
                  <a:fillRect l="-2385" b="-27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13"/>
          <p:cNvSpPr>
            <a:spLocks noChangeArrowheads="1"/>
          </p:cNvSpPr>
          <p:nvPr/>
        </p:nvSpPr>
        <p:spPr bwMode="auto">
          <a:xfrm>
            <a:off x="714791" y="1494331"/>
            <a:ext cx="82527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4"/>
              </a:buBlip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None/>
            </a:pPr>
            <a:r>
              <a:rPr lang="zh-CN" altLang="en-US" sz="2400" b="1" dirty="0">
                <a:solidFill>
                  <a:srgbClr val="006666"/>
                </a:solidFill>
                <a:latin typeface="+mn-ea"/>
                <a:ea typeface="+mn-ea"/>
              </a:rPr>
              <a:t>例</a:t>
            </a:r>
            <a:r>
              <a:rPr lang="en-US" altLang="zh-CN" sz="2400" b="1" dirty="0">
                <a:solidFill>
                  <a:srgbClr val="006666"/>
                </a:solidFill>
                <a:latin typeface="+mn-ea"/>
                <a:ea typeface="+mn-ea"/>
              </a:rPr>
              <a:t>2  </a:t>
            </a:r>
            <a:r>
              <a:rPr lang="zh-CN" altLang="en-US" sz="2400" b="1" dirty="0">
                <a:solidFill>
                  <a:srgbClr val="006666"/>
                </a:solidFill>
                <a:latin typeface="+mn-ea"/>
                <a:ea typeface="+mn-ea"/>
              </a:rPr>
              <a:t>判断下面方程的相容性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16"/>
              <p:cNvSpPr>
                <a:spLocks noChangeArrowheads="1"/>
              </p:cNvSpPr>
              <p:nvPr/>
            </p:nvSpPr>
            <p:spPr bwMode="auto">
              <a:xfrm>
                <a:off x="802569" y="3978546"/>
                <a:ext cx="687546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4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SzTx/>
                  <a:buFontTx/>
                  <a:buNone/>
                </a:pPr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解：系数矩阵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𝑨</m:t>
                    </m:r>
                  </m:oMath>
                </a14:m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的广义逆</a:t>
                </a:r>
                <a:endParaRPr lang="en-US" altLang="zh-CN" sz="2000" b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2569" y="3978546"/>
                <a:ext cx="6875462" cy="400110"/>
              </a:xfrm>
              <a:prstGeom prst="rect">
                <a:avLst/>
              </a:prstGeom>
              <a:blipFill rotWithShape="1">
                <a:blip r:embed="rId5"/>
                <a:stretch>
                  <a:fillRect l="-975" t="-7692" b="-2769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379783" y="4454848"/>
                <a:ext cx="3234925" cy="8286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𝑨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+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𝟑𝟎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−8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783" y="4454848"/>
                <a:ext cx="3234925" cy="828688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047068" y="5346911"/>
                <a:ext cx="491884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solidFill>
                      <a:srgbClr val="006666"/>
                    </a:solidFill>
                    <a:latin typeface="+mn-ea"/>
                  </a:rPr>
                  <a:t>因为，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6666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b="1" i="1" smtClean="0">
                        <a:solidFill>
                          <a:srgbClr val="006666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solidFill>
                          <a:srgbClr val="006666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b="1" i="1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b="1" i="1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b="1" i="1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b="1" i="1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b="1" i="1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</a:rPr>
                                <m:t>𝟏𝟒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1" i="1" smtClean="0">
                        <a:solidFill>
                          <a:srgbClr val="006666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1" i="1" smtClean="0">
                        <a:solidFill>
                          <a:srgbClr val="006666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b="1" dirty="0">
                    <a:solidFill>
                      <a:srgbClr val="006666"/>
                    </a:solidFill>
                    <a:latin typeface="+mn-ea"/>
                  </a:rPr>
                  <a:t>，所以方程组不相容</a:t>
                </a:r>
                <a:r>
                  <a:rPr lang="en-US" altLang="zh-CN" b="1" dirty="0">
                    <a:solidFill>
                      <a:srgbClr val="006666"/>
                    </a:solidFill>
                    <a:latin typeface="+mn-ea"/>
                  </a:rPr>
                  <a:t>.</a:t>
                </a:r>
                <a:endParaRPr lang="zh-CN" altLang="en-US" b="1" dirty="0">
                  <a:solidFill>
                    <a:srgbClr val="006666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068" y="5346911"/>
                <a:ext cx="4918847" cy="1112805"/>
              </a:xfrm>
              <a:prstGeom prst="rect">
                <a:avLst/>
              </a:prstGeom>
              <a:blipFill rotWithShape="1">
                <a:blip r:embed="rId9"/>
                <a:stretch>
                  <a:fillRect l="-1115" r="-1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379783" y="2032188"/>
                <a:ext cx="2811282" cy="1507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  <m:t>   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  <m:t>   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783" y="2032188"/>
                <a:ext cx="2811282" cy="150784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49007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极小范数的最小二乘解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8">
                <a:extLst>
                  <a:ext uri="{FF2B5EF4-FFF2-40B4-BE49-F238E27FC236}">
                    <a16:creationId xmlns:a16="http://schemas.microsoft.com/office/drawing/2014/main" id="{88E0C11F-6794-4FFC-92F4-CE4389D1E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323" y="1272632"/>
                <a:ext cx="7561263" cy="28253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b="1" dirty="0">
                    <a:solidFill>
                      <a:schemeClr val="accent6"/>
                    </a:solidFill>
                    <a:latin typeface="+mn-ea"/>
                  </a:rPr>
                  <a:t>定义</a:t>
                </a:r>
                <a:endParaRPr lang="en-US" altLang="zh-CN" sz="2800" b="1" dirty="0">
                  <a:solidFill>
                    <a:schemeClr val="accent6"/>
                  </a:solidFill>
                  <a:latin typeface="+mn-ea"/>
                </a:endParaRPr>
              </a:p>
              <a:p>
                <a:pPr marL="361950">
                  <a:lnSpc>
                    <a:spcPct val="120000"/>
                  </a:lnSpc>
                </a:pPr>
                <a:r>
                  <a:rPr lang="zh-CN" altLang="en-US" sz="2400" b="1" dirty="0">
                    <a:latin typeface="+mn-ea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+mn-ea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/>
                      </a:rPr>
                      <m:t>𝑨𝒙</m:t>
                    </m:r>
                    <m:r>
                      <a:rPr lang="en-US" altLang="zh-CN" sz="2400" b="1" i="1" dirty="0" smtClean="0">
                        <a:latin typeface="Cambria Math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/>
                      </a:rPr>
                      <m:t>𝒃</m:t>
                    </m:r>
                  </m:oMath>
                </a14:m>
                <a:r>
                  <a:rPr lang="zh-CN" altLang="en-US" sz="2400" b="1" dirty="0">
                    <a:latin typeface="+mn-ea"/>
                  </a:rPr>
                  <a:t>的最小二乘解</a:t>
                </a:r>
                <a:r>
                  <a:rPr lang="en-US" altLang="zh-CN" sz="2400" b="1" dirty="0">
                    <a:latin typeface="+mn-ea"/>
                  </a:rPr>
                  <a:t>, </a:t>
                </a:r>
                <a:r>
                  <a:rPr lang="zh-CN" altLang="en-US" sz="2400" b="1" dirty="0">
                    <a:latin typeface="+mn-ea"/>
                  </a:rPr>
                  <a:t>若对于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</a:rPr>
                      <m:t>𝑨𝒙</m:t>
                    </m:r>
                    <m:r>
                      <a:rPr lang="en-US" altLang="zh-CN" sz="2400" b="1" i="1" smtClean="0">
                        <a:latin typeface="Cambria Math"/>
                      </a:rPr>
                      <m:t>=</m:t>
                    </m:r>
                    <m:r>
                      <a:rPr lang="en-US" altLang="zh-CN" sz="2400" b="1" i="1" smtClean="0">
                        <a:latin typeface="Cambria Math"/>
                      </a:rPr>
                      <m:t>𝒃</m:t>
                    </m:r>
                  </m:oMath>
                </a14:m>
                <a:r>
                  <a:rPr lang="zh-CN" altLang="en-US" sz="2400" b="1" dirty="0">
                    <a:latin typeface="+mn-ea"/>
                  </a:rPr>
                  <a:t>的每一个最小二乘解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</a:rPr>
                      <m:t>𝒙</m:t>
                    </m:r>
                  </m:oMath>
                </a14:m>
                <a:r>
                  <a:rPr lang="en-US" altLang="zh-CN" sz="2400" b="1" dirty="0">
                    <a:latin typeface="+mn-ea"/>
                  </a:rPr>
                  <a:t>, </a:t>
                </a:r>
                <a:r>
                  <a:rPr lang="zh-CN" altLang="en-US" sz="2400" b="1" dirty="0">
                    <a:latin typeface="+mn-ea"/>
                  </a:rPr>
                  <a:t>都有</a:t>
                </a:r>
                <a:endParaRPr lang="en-US" altLang="zh-CN" sz="2400" b="1" dirty="0">
                  <a:latin typeface="+mn-ea"/>
                </a:endParaRPr>
              </a:p>
              <a:p>
                <a:pPr marL="36195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CN" sz="2400" b="1" dirty="0">
                  <a:solidFill>
                    <a:srgbClr val="0070C0"/>
                  </a:solidFill>
                  <a:latin typeface="+mn-ea"/>
                </a:endParaRPr>
              </a:p>
              <a:p>
                <a:pPr marL="361950">
                  <a:lnSpc>
                    <a:spcPct val="120000"/>
                  </a:lnSpc>
                </a:pPr>
                <a:r>
                  <a:rPr lang="zh-CN" altLang="en-US" sz="2400" b="1" dirty="0">
                    <a:latin typeface="+mn-ea"/>
                  </a:rPr>
                  <a:t>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+mn-ea"/>
                  </a:rPr>
                  <a:t>是方程组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</a:rPr>
                      <m:t>𝑨𝒙</m:t>
                    </m:r>
                    <m:r>
                      <a:rPr lang="en-US" altLang="zh-CN" sz="2400" b="1" i="1" smtClean="0">
                        <a:latin typeface="Cambria Math"/>
                      </a:rPr>
                      <m:t>=</m:t>
                    </m:r>
                    <m:r>
                      <a:rPr lang="en-US" altLang="zh-CN" sz="2400" b="1" i="1" smtClean="0">
                        <a:latin typeface="Cambria Math"/>
                      </a:rPr>
                      <m:t>𝒃</m:t>
                    </m:r>
                  </m:oMath>
                </a14:m>
                <a:r>
                  <a:rPr lang="zh-CN" altLang="en-US" sz="2400" b="1" dirty="0">
                    <a:latin typeface="+mn-ea"/>
                  </a:rPr>
                  <a:t>的</a:t>
                </a:r>
                <a:r>
                  <a:rPr lang="zh-CN" altLang="en-US" sz="2400" b="1" dirty="0">
                    <a:solidFill>
                      <a:srgbClr val="00B0F0"/>
                    </a:solidFill>
                    <a:latin typeface="+mn-ea"/>
                  </a:rPr>
                  <a:t>极小范数的最小二乘解</a:t>
                </a:r>
                <a:r>
                  <a:rPr lang="en-US" altLang="zh-CN" sz="2400" b="1" dirty="0">
                    <a:latin typeface="+mn-ea"/>
                  </a:rPr>
                  <a:t>, </a:t>
                </a:r>
                <a:r>
                  <a:rPr lang="zh-CN" altLang="en-US" sz="2400" b="1" dirty="0">
                    <a:latin typeface="+mn-ea"/>
                  </a:rPr>
                  <a:t>或</a:t>
                </a:r>
                <a:r>
                  <a:rPr lang="zh-CN" altLang="en-US" sz="2400" b="1" dirty="0">
                    <a:solidFill>
                      <a:srgbClr val="00B0F0"/>
                    </a:solidFill>
                    <a:latin typeface="+mn-ea"/>
                  </a:rPr>
                  <a:t>最佳逼近解</a:t>
                </a:r>
                <a:r>
                  <a:rPr lang="en-US" altLang="zh-CN" sz="2400" b="1" dirty="0">
                    <a:latin typeface="+mn-ea"/>
                  </a:rPr>
                  <a:t>.</a:t>
                </a:r>
                <a:endParaRPr lang="zh-CN" altLang="en-US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Rectangle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8E0C11F-6794-4FFC-92F4-CE4389D1E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323" y="1272632"/>
                <a:ext cx="7561263" cy="2825389"/>
              </a:xfrm>
              <a:prstGeom prst="rect">
                <a:avLst/>
              </a:prstGeom>
              <a:blipFill rotWithShape="1">
                <a:blip r:embed="rId2"/>
                <a:stretch>
                  <a:fillRect l="-1613" t="-648" r="-887" b="-28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8">
                <a:extLst>
                  <a:ext uri="{FF2B5EF4-FFF2-40B4-BE49-F238E27FC236}">
                    <a16:creationId xmlns:a16="http://schemas.microsoft.com/office/drawing/2014/main" id="{88E0C11F-6794-4FFC-92F4-CE4389D1E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880" y="4252255"/>
                <a:ext cx="7561263" cy="19389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b="1" dirty="0">
                    <a:solidFill>
                      <a:schemeClr val="accent6"/>
                    </a:solidFill>
                    <a:latin typeface="+mn-ea"/>
                  </a:rPr>
                  <a:t>定理</a:t>
                </a:r>
                <a:endParaRPr lang="en-US" altLang="zh-CN" sz="2800" b="1" dirty="0">
                  <a:solidFill>
                    <a:schemeClr val="accent6"/>
                  </a:solidFill>
                  <a:latin typeface="+mn-ea"/>
                </a:endParaRPr>
              </a:p>
              <a:p>
                <a:pPr marL="361950">
                  <a:lnSpc>
                    <a:spcPct val="120000"/>
                  </a:lnSpc>
                </a:pPr>
                <a:r>
                  <a:rPr lang="zh-CN" altLang="en-US" sz="2400" b="1" dirty="0">
                    <a:latin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</a:rPr>
                      <m:t>𝑨</m:t>
                    </m:r>
                    <m:r>
                      <a:rPr lang="en-US" altLang="zh-CN" sz="2400" b="1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ℂ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/>
                          </a:rPr>
                          <m:t>𝒎</m:t>
                        </m:r>
                        <m:r>
                          <a:rPr lang="en-US" altLang="zh-CN" sz="2400" b="1" i="1" smtClean="0">
                            <a:latin typeface="Cambria Math"/>
                          </a:rPr>
                          <m:t>×</m:t>
                        </m:r>
                        <m:r>
                          <a:rPr lang="en-US" altLang="zh-CN" sz="2400" b="1" i="1" smtClean="0">
                            <a:latin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sz="2400" b="1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/>
                      </a:rPr>
                      <m:t>𝒃</m:t>
                    </m:r>
                    <m:r>
                      <a:rPr lang="en-US" altLang="zh-CN" sz="2400" b="1" i="1" dirty="0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latin typeface="Cambria Math"/>
                          </a:rPr>
                          <m:t>ℂ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sz="2400" b="1" dirty="0">
                    <a:latin typeface="+mn-ea"/>
                  </a:rPr>
                  <a:t>, </a:t>
                </a:r>
                <a:r>
                  <a:rPr lang="zh-CN" altLang="en-US" sz="2400" b="1" dirty="0">
                    <a:latin typeface="+mn-ea"/>
                  </a:rPr>
                  <a:t>则方程组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</a:rPr>
                      <m:t>𝑨𝒙</m:t>
                    </m:r>
                    <m:r>
                      <a:rPr lang="en-US" altLang="zh-CN" sz="2400" b="1" i="1" smtClean="0">
                        <a:latin typeface="Cambria Math"/>
                      </a:rPr>
                      <m:t>=</m:t>
                    </m:r>
                    <m:r>
                      <a:rPr lang="en-US" altLang="zh-CN" sz="2400" b="1" i="1" smtClean="0">
                        <a:latin typeface="Cambria Math"/>
                      </a:rPr>
                      <m:t>𝒃</m:t>
                    </m:r>
                  </m:oMath>
                </a14:m>
                <a:r>
                  <a:rPr lang="zh-CN" altLang="en-US" sz="2400" b="1" dirty="0">
                    <a:latin typeface="+mn-ea"/>
                  </a:rPr>
                  <a:t>有唯一的极小范数的最小二乘解</a:t>
                </a:r>
                <a:endParaRPr lang="en-US" altLang="zh-CN" sz="2400" b="1" dirty="0">
                  <a:latin typeface="+mn-ea"/>
                </a:endParaRPr>
              </a:p>
              <a:p>
                <a:pPr marL="36195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𝑨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+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𝒃</m:t>
                      </m:r>
                    </m:oMath>
                  </m:oMathPara>
                </a14:m>
                <a:endParaRPr lang="en-US" altLang="zh-CN" sz="2400" b="1" dirty="0">
                  <a:solidFill>
                    <a:srgbClr val="0070C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6" name="Rectangle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8E0C11F-6794-4FFC-92F4-CE4389D1E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8880" y="4252255"/>
                <a:ext cx="7561263" cy="1938992"/>
              </a:xfrm>
              <a:prstGeom prst="rect">
                <a:avLst/>
              </a:prstGeom>
              <a:blipFill rotWithShape="1">
                <a:blip r:embed="rId3"/>
                <a:stretch>
                  <a:fillRect l="-1694" t="-94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4841197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极小范数的最小二乘解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6"/>
              <p:cNvSpPr>
                <a:spLocks noChangeArrowheads="1"/>
              </p:cNvSpPr>
              <p:nvPr/>
            </p:nvSpPr>
            <p:spPr bwMode="auto">
              <a:xfrm>
                <a:off x="735457" y="1520571"/>
                <a:ext cx="6875462" cy="7475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None/>
                </a:pPr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证明：设任意最小二乘解</a:t>
                </a:r>
                <a:endParaRPr lang="en-US" altLang="zh-CN" sz="2000" b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  <a:p>
                <a:pPr>
                  <a:spcBef>
                    <a:spcPct val="0"/>
                  </a:spcBef>
                  <a:buSz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1" i="1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𝑨</m:t>
                          </m:r>
                        </m:e>
                        <m:sup>
                          <m:r>
                            <a:rPr lang="en-US" altLang="zh-CN" sz="2000" b="1" i="1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+</m:t>
                          </m:r>
                        </m:sup>
                      </m:sSup>
                      <m:r>
                        <a:rPr lang="en-US" altLang="zh-CN" sz="2000" b="1" i="1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𝒃</m:t>
                      </m:r>
                      <m:r>
                        <a:rPr lang="en-US" altLang="zh-CN" sz="2000" b="1" i="1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+</m:t>
                      </m:r>
                      <m:d>
                        <m:dPr>
                          <m:ctrlPr>
                            <a:rPr lang="en-US" altLang="zh-CN" sz="2000" b="1" i="1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𝑬</m:t>
                          </m:r>
                          <m:r>
                            <a:rPr lang="en-US" altLang="zh-CN" sz="2000" b="1" i="1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b="1" i="1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solidFill>
                                    <a:srgbClr val="006666"/>
                                  </a:solidFill>
                                  <a:latin typeface="Cambria Math"/>
                                  <a:ea typeface="+mn-ea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altLang="zh-CN" sz="2000" b="1" i="1">
                                  <a:solidFill>
                                    <a:srgbClr val="006666"/>
                                  </a:solidFill>
                                  <a:latin typeface="Cambria Math"/>
                                  <a:ea typeface="+mn-ea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altLang="zh-CN" sz="2000" b="1" i="1">
                              <a:solidFill>
                                <a:srgbClr val="006666"/>
                              </a:solidFill>
                              <a:latin typeface="Cambria Math"/>
                              <a:ea typeface="+mn-ea"/>
                            </a:rPr>
                            <m:t>𝑨</m:t>
                          </m:r>
                        </m:e>
                      </m:d>
                      <m:r>
                        <a:rPr lang="en-US" altLang="zh-CN" sz="2000" b="1" i="1">
                          <a:solidFill>
                            <a:srgbClr val="006666"/>
                          </a:solidFill>
                          <a:latin typeface="Cambria Math"/>
                          <a:ea typeface="+mn-ea"/>
                        </a:rPr>
                        <m:t>𝑪</m:t>
                      </m:r>
                    </m:oMath>
                  </m:oMathPara>
                </a14:m>
                <a:endParaRPr lang="en-US" altLang="zh-CN" sz="2000" b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5457" y="1520571"/>
                <a:ext cx="6875462" cy="747512"/>
              </a:xfrm>
              <a:prstGeom prst="rect">
                <a:avLst/>
              </a:prstGeom>
              <a:blipFill rotWithShape="1">
                <a:blip r:embed="rId3"/>
                <a:stretch>
                  <a:fillRect l="-975" t="-406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070831" y="2905526"/>
                <a:ext cx="598952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solidFill>
                                        <a:srgbClr val="00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solidFill>
                                    <a:srgbClr val="006666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𝐻</m:t>
                          </m:r>
                        </m:sup>
                      </m:sSup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𝐸</m:t>
                          </m:r>
                          <m: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6666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006666"/>
                                  </a:solidFill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𝐶</m:t>
                      </m:r>
                      <m:r>
                        <a:rPr lang="en-US" altLang="zh-CN" sz="2000" b="0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𝐻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solidFill>
                                        <a:srgbClr val="00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𝐻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𝐶</m:t>
                      </m:r>
                      <m:r>
                        <a:rPr lang="en-US" altLang="zh-CN" sz="2000" b="0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𝐻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solidFill>
                                        <a:srgbClr val="00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𝐻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+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𝐴𝐶</m:t>
                      </m:r>
                    </m:oMath>
                  </m:oMathPara>
                </a14:m>
                <a:endParaRPr lang="zh-CN" altLang="en-US" sz="2000" dirty="0">
                  <a:solidFill>
                    <a:srgbClr val="006666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1" y="2905526"/>
                <a:ext cx="5989525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1116799" y="2385529"/>
                <a:ext cx="6096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ct val="0"/>
                  </a:spcBef>
                  <a:buSzTx/>
                  <a:buNone/>
                </a:pPr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</a:rPr>
                  <a:t>首先验证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/>
                          </a:rPr>
                          <m:t>𝑨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/>
                          </a:rPr>
                          <m:t>+</m:t>
                        </m:r>
                      </m:sup>
                    </m:sSup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</a:rPr>
                      <m:t>𝒃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</a:rPr>
                      <m:t>⊥</m:t>
                    </m:r>
                    <m:d>
                      <m:dPr>
                        <m:ctrlP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/>
                          </a:rPr>
                          <m:t>𝑬</m:t>
                        </m:r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/>
                              </a:rPr>
                              <m:t>𝑨</m:t>
                            </m:r>
                          </m:e>
                          <m:sup>
                            <m: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/>
                              </a:rPr>
                              <m:t>+</m:t>
                            </m:r>
                          </m:sup>
                        </m:sSup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/>
                          </a:rPr>
                          <m:t>𝑨</m:t>
                        </m:r>
                      </m:e>
                    </m:d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</a:rPr>
                      <m:t>𝑪</m:t>
                    </m:r>
                  </m:oMath>
                </a14:m>
                <a:r>
                  <a:rPr lang="en-US" altLang="zh-CN" sz="2000" b="1" dirty="0">
                    <a:solidFill>
                      <a:srgbClr val="006666"/>
                    </a:solidFill>
                    <a:latin typeface="+mn-ea"/>
                  </a:rPr>
                  <a:t>. </a:t>
                </a:r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</a:rPr>
                  <a:t>事实上</a:t>
                </a:r>
                <a:endParaRPr lang="en-US" altLang="zh-CN" sz="2000" b="1" dirty="0">
                  <a:solidFill>
                    <a:srgbClr val="006666"/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99" y="2385529"/>
                <a:ext cx="6096000" cy="400110"/>
              </a:xfrm>
              <a:prstGeom prst="rect">
                <a:avLst/>
              </a:prstGeom>
              <a:blipFill>
                <a:blip r:embed="rId5"/>
                <a:stretch>
                  <a:fillRect l="-1000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983602" y="4744775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0"/>
              </a:spcBef>
              <a:buSzTx/>
              <a:buNone/>
            </a:pPr>
            <a:r>
              <a:rPr lang="zh-CN" altLang="en-US" sz="2000" b="1" dirty="0">
                <a:solidFill>
                  <a:srgbClr val="006666"/>
                </a:solidFill>
                <a:latin typeface="+mn-ea"/>
              </a:rPr>
              <a:t>其次，根据勾股定理</a:t>
            </a:r>
            <a:endParaRPr lang="en-US" altLang="zh-CN" sz="2000" b="1" dirty="0">
              <a:solidFill>
                <a:srgbClr val="006666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603979" y="5112609"/>
                <a:ext cx="5390706" cy="548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𝟐</m:t>
                          </m:r>
                        </m:sup>
                      </m:sSubSup>
                      <m:r>
                        <a:rPr lang="en-US" altLang="zh-CN" sz="2000" b="1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/>
                                </a:rPr>
                                <m:t>𝒃</m:t>
                              </m:r>
                            </m:e>
                          </m:d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𝟐</m:t>
                          </m:r>
                        </m:sup>
                      </m:sSubSup>
                      <m:r>
                        <a:rPr lang="en-US" altLang="zh-CN" sz="2000" b="1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𝑬</m:t>
                                  </m:r>
                                  <m: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000" b="1" i="1" smtClean="0">
                                          <a:solidFill>
                                            <a:srgbClr val="0066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b="1" i="1" smtClean="0">
                                          <a:solidFill>
                                            <a:srgbClr val="006666"/>
                                          </a:solidFill>
                                          <a:latin typeface="Cambria Math"/>
                                        </a:rPr>
                                        <m:t>𝑨</m:t>
                                      </m:r>
                                    </m:e>
                                    <m:sup>
                                      <m:r>
                                        <a:rPr lang="en-US" altLang="zh-CN" sz="2000" b="1" i="1" smtClean="0">
                                          <a:solidFill>
                                            <a:srgbClr val="006666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𝑨</m:t>
                                  </m:r>
                                </m:e>
                              </m:d>
                              <m: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/>
                                </a:rPr>
                                <m:t>𝑪</m:t>
                              </m:r>
                            </m:e>
                          </m:d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𝟐</m:t>
                          </m:r>
                        </m:sup>
                      </m:sSubSup>
                      <m:r>
                        <a:rPr lang="en-US" altLang="zh-CN" sz="2000" b="1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≥</m:t>
                      </m:r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altLang="zh-CN" sz="2000" b="1" i="1" smtClean="0">
                                  <a:solidFill>
                                    <a:srgbClr val="006666"/>
                                  </a:solidFill>
                                  <a:latin typeface="Cambria Math"/>
                                </a:rPr>
                                <m:t>𝒃</m:t>
                              </m:r>
                            </m:e>
                          </m:d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2000" b="1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zh-CN" altLang="en-US" sz="2000" b="1" dirty="0">
                  <a:solidFill>
                    <a:srgbClr val="006666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979" y="5112609"/>
                <a:ext cx="5390706" cy="54848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961774" y="5696606"/>
                <a:ext cx="4929811" cy="413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</a:rPr>
                  <a:t>即表明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/>
                          </a:rPr>
                          <m:t>𝑨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/>
                          </a:rPr>
                          <m:t>+</m:t>
                        </m:r>
                      </m:sup>
                    </m:sSup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</a:rPr>
                      <m:t>𝒃</m:t>
                    </m:r>
                  </m:oMath>
                </a14:m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</a:rPr>
                  <a:t>是极小范数的最小二乘解</a:t>
                </a:r>
                <a:r>
                  <a:rPr lang="en-US" altLang="zh-CN" sz="2000" b="1" dirty="0">
                    <a:solidFill>
                      <a:srgbClr val="006666"/>
                    </a:solidFill>
                    <a:latin typeface="+mn-ea"/>
                  </a:rPr>
                  <a:t>.</a:t>
                </a:r>
                <a:endParaRPr lang="zh-CN" altLang="en-US" sz="2000" b="1" dirty="0">
                  <a:solidFill>
                    <a:srgbClr val="006666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74" y="5696606"/>
                <a:ext cx="4929811" cy="413447"/>
              </a:xfrm>
              <a:prstGeom prst="rect">
                <a:avLst/>
              </a:prstGeom>
              <a:blipFill rotWithShape="1">
                <a:blip r:embed="rId7"/>
                <a:stretch>
                  <a:fillRect l="-1361" t="-4412" r="-74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269222" y="3390710"/>
                <a:ext cx="395460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𝐻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solidFill>
                                        <a:srgbClr val="00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𝐻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𝐶</m:t>
                      </m:r>
                      <m:r>
                        <a:rPr lang="en-US" altLang="zh-CN" sz="2000" b="0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𝐻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solidFill>
                                        <a:srgbClr val="00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𝐻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i="1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00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solidFill>
                                    <a:srgbClr val="006666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i="1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𝐻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zh-CN" altLang="en-US" sz="2000" dirty="0">
                  <a:solidFill>
                    <a:srgbClr val="006666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222" y="3390710"/>
                <a:ext cx="3954609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275342" y="3875306"/>
                <a:ext cx="358502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𝐻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solidFill>
                                        <a:srgbClr val="00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𝐻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𝐶</m:t>
                      </m:r>
                      <m:r>
                        <a:rPr lang="en-US" altLang="zh-CN" sz="2000" b="0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𝐻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solidFill>
                                        <a:srgbClr val="00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solidFill>
                                    <a:srgbClr val="006666"/>
                                  </a:solidFill>
                                  <a:latin typeface="Cambria Math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solidFill>
                                        <a:srgbClr val="00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𝐻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zh-CN" altLang="en-US" sz="2000" dirty="0">
                  <a:solidFill>
                    <a:srgbClr val="006666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342" y="3875306"/>
                <a:ext cx="3585020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282783" y="4352315"/>
                <a:ext cx="6662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000" dirty="0">
                  <a:solidFill>
                    <a:srgbClr val="006666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783" y="4352315"/>
                <a:ext cx="666272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3923609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极小范数的最小二乘解</a:t>
            </a:r>
          </a:p>
        </p:txBody>
      </p:sp>
      <p:sp>
        <p:nvSpPr>
          <p:cNvPr id="3" name="Rectangle 13"/>
          <p:cNvSpPr>
            <a:spLocks noChangeArrowheads="1"/>
          </p:cNvSpPr>
          <p:nvPr/>
        </p:nvSpPr>
        <p:spPr bwMode="auto">
          <a:xfrm>
            <a:off x="714791" y="1494331"/>
            <a:ext cx="82527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None/>
            </a:pPr>
            <a:r>
              <a:rPr lang="zh-CN" altLang="en-US" sz="2400" b="1" dirty="0">
                <a:solidFill>
                  <a:srgbClr val="006666"/>
                </a:solidFill>
                <a:latin typeface="+mn-ea"/>
                <a:ea typeface="+mn-ea"/>
              </a:rPr>
              <a:t>例</a:t>
            </a:r>
            <a:r>
              <a:rPr lang="en-US" altLang="zh-CN" sz="2400" b="1" dirty="0">
                <a:solidFill>
                  <a:srgbClr val="006666"/>
                </a:solidFill>
                <a:latin typeface="+mn-ea"/>
                <a:ea typeface="+mn-ea"/>
              </a:rPr>
              <a:t>3  </a:t>
            </a:r>
            <a:r>
              <a:rPr lang="zh-CN" altLang="en-US" sz="2400" b="1" dirty="0">
                <a:solidFill>
                  <a:srgbClr val="006666"/>
                </a:solidFill>
                <a:latin typeface="+mn-ea"/>
                <a:ea typeface="+mn-ea"/>
              </a:rPr>
              <a:t>求下面方程的极小范数的最小二乘解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16"/>
              <p:cNvSpPr>
                <a:spLocks noChangeArrowheads="1"/>
              </p:cNvSpPr>
              <p:nvPr/>
            </p:nvSpPr>
            <p:spPr bwMode="auto">
              <a:xfrm>
                <a:off x="802569" y="3978546"/>
                <a:ext cx="687546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SzTx/>
                  <a:buFontTx/>
                  <a:buNone/>
                </a:pPr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解：系数矩阵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𝑨</m:t>
                    </m:r>
                  </m:oMath>
                </a14:m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的广义逆</a:t>
                </a:r>
                <a:endParaRPr lang="en-US" altLang="zh-CN" sz="2000" b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2569" y="3978546"/>
                <a:ext cx="6875462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975" t="-7692" b="-2769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916678" y="4454848"/>
                <a:ext cx="3234925" cy="8286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𝑨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+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𝟑𝟎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−8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678" y="4454848"/>
                <a:ext cx="3234925" cy="82868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802569" y="5283536"/>
            <a:ext cx="68754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000" b="1" dirty="0">
                <a:solidFill>
                  <a:srgbClr val="006666"/>
                </a:solidFill>
                <a:latin typeface="+mn-ea"/>
                <a:ea typeface="+mn-ea"/>
              </a:rPr>
              <a:t>则方程组的极小范数最小二乘解为</a:t>
            </a:r>
            <a:endParaRPr lang="en-US" altLang="zh-CN" sz="2000" b="1" dirty="0">
              <a:solidFill>
                <a:srgbClr val="006666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832365" y="5672167"/>
                <a:ext cx="2053511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b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zh-CN" altLang="en-US" b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365" y="5672167"/>
                <a:ext cx="2053511" cy="82490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767050" y="2128263"/>
                <a:ext cx="2811282" cy="1507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  <m:t>   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  <m:t>   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050" y="2128263"/>
                <a:ext cx="2811282" cy="150784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49007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6" grpId="0"/>
      <p:bldP spid="11" grpId="0"/>
      <p:bldP spid="9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963" name="Rectangle 3">
                <a:extLst>
                  <a:ext uri="{FF2B5EF4-FFF2-40B4-BE49-F238E27FC236}">
                    <a16:creationId xmlns:a16="http://schemas.microsoft.com/office/drawing/2014/main" id="{FFF5FBD7-DF46-488C-80BC-8064B817A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420" y="578579"/>
                <a:ext cx="5876664" cy="2010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SzTx/>
                  <a:buFontTx/>
                  <a:buNone/>
                </a:pPr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练习</a:t>
                </a:r>
                <a:r>
                  <a:rPr lang="en-US" altLang="zh-CN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  </a:t>
                </a:r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用广义逆求</a:t>
                </a:r>
                <a:endParaRPr lang="en-US" altLang="zh-CN" sz="2400" b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  <a:p>
                <a:pPr>
                  <a:spcBef>
                    <a:spcPct val="0"/>
                  </a:spcBef>
                  <a:buSz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   ​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​​​​+2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+4​​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−​4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=−2</m:t>
                              </m:r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 −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 ​−​2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b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  <a:p>
                <a:pPr>
                  <a:spcBef>
                    <a:spcPct val="0"/>
                  </a:spcBef>
                  <a:buSzTx/>
                  <a:buNone/>
                </a:pPr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的最小二乘解,以及极小范数最小二乘解。</a:t>
                </a:r>
              </a:p>
            </p:txBody>
          </p:sp>
        </mc:Choice>
        <mc:Fallback xmlns="">
          <p:sp>
            <p:nvSpPr>
              <p:cNvPr id="40963" name="Rectangle 3">
                <a:extLst>
                  <a:ext uri="{FF2B5EF4-FFF2-40B4-BE49-F238E27FC236}">
                    <a16:creationId xmlns:a16="http://schemas.microsoft.com/office/drawing/2014/main" id="{FFF5FBD7-DF46-488C-80BC-8064B817A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4420" y="578579"/>
                <a:ext cx="5876664" cy="2010102"/>
              </a:xfrm>
              <a:prstGeom prst="rect">
                <a:avLst/>
              </a:prstGeom>
              <a:blipFill>
                <a:blip r:embed="rId3"/>
                <a:stretch>
                  <a:fillRect l="-1660" t="-1818" b="-6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65" name="Rectangle 5">
            <a:extLst>
              <a:ext uri="{FF2B5EF4-FFF2-40B4-BE49-F238E27FC236}">
                <a16:creationId xmlns:a16="http://schemas.microsoft.com/office/drawing/2014/main" id="{53C863B1-FC32-4BBE-9722-6B34BA8FB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84098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zh-CN" altLang="en-US" sz="2400">
              <a:latin typeface="Castellar" panose="020A0402060406010301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2">
                <a:extLst>
                  <a:ext uri="{FF2B5EF4-FFF2-40B4-BE49-F238E27FC236}">
                    <a16:creationId xmlns:a16="http://schemas.microsoft.com/office/drawing/2014/main" id="{0CFC8233-3A52-4EF7-A1B0-65DF2399AD13}"/>
                  </a:ext>
                </a:extLst>
              </p:cNvPr>
              <p:cNvSpPr txBox="1"/>
              <p:nvPr/>
            </p:nvSpPr>
            <p:spPr bwMode="auto">
              <a:xfrm>
                <a:off x="462877" y="2588681"/>
                <a:ext cx="3449638" cy="8785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(1, −2, 2)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Object 2">
                <a:extLst>
                  <a:ext uri="{FF2B5EF4-FFF2-40B4-BE49-F238E27FC236}">
                    <a16:creationId xmlns:a16="http://schemas.microsoft.com/office/drawing/2014/main" id="{0CFC8233-3A52-4EF7-A1B0-65DF2399A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877" y="2588681"/>
                <a:ext cx="3449638" cy="8785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7">
                <a:extLst>
                  <a:ext uri="{FF2B5EF4-FFF2-40B4-BE49-F238E27FC236}">
                    <a16:creationId xmlns:a16="http://schemas.microsoft.com/office/drawing/2014/main" id="{EC4E19F0-8AEB-4C35-BB5A-2EDABDADE833}"/>
                  </a:ext>
                </a:extLst>
              </p:cNvPr>
              <p:cNvSpPr txBox="1"/>
              <p:nvPr/>
            </p:nvSpPr>
            <p:spPr bwMode="auto">
              <a:xfrm>
                <a:off x="614420" y="3409855"/>
                <a:ext cx="6138718" cy="8785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(1,−2,−1)=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54</m:t>
                          </m:r>
                        </m:den>
                      </m:f>
                      <m:d>
                        <m:d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Object 7">
                <a:extLst>
                  <a:ext uri="{FF2B5EF4-FFF2-40B4-BE49-F238E27FC236}">
                    <a16:creationId xmlns:a16="http://schemas.microsoft.com/office/drawing/2014/main" id="{EC4E19F0-8AEB-4C35-BB5A-2EDABDADE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4420" y="3409855"/>
                <a:ext cx="6138718" cy="8785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EF0ADFCC-7C67-46BC-B775-18A4BC4994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982" y="4395648"/>
                <a:ext cx="5208279" cy="12818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None/>
                </a:pPr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最小二乘解为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br>
                  <a:rPr lang="zh-CN" altLang="en-US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   =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CN" altLang="en-US" sz="2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54</m:t>
                          </m:r>
                        </m:den>
                      </m:f>
                      <m:d>
                        <m:d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0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20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d>
                        <m:d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kumimoji="0" lang="zh-CN" altLang="en-US" sz="2000" b="1" dirty="0">
                  <a:solidFill>
                    <a:srgbClr val="000000"/>
                  </a:solidFill>
                  <a:latin typeface="Perpetua" panose="02020502060401020303" pitchFamily="18" charset="0"/>
                </a:endParaRPr>
              </a:p>
            </p:txBody>
          </p:sp>
        </mc:Choice>
        <mc:Fallback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EF0ADFCC-7C67-46BC-B775-18A4BC4994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0982" y="4395648"/>
                <a:ext cx="5208279" cy="1281826"/>
              </a:xfrm>
              <a:prstGeom prst="rect">
                <a:avLst/>
              </a:prstGeom>
              <a:blipFill>
                <a:blip r:embed="rId6"/>
                <a:stretch>
                  <a:fillRect l="-128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B366A6E0-17AC-40C0-86A9-96F2DFCE6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2051" y="5597417"/>
                <a:ext cx="6561203" cy="9124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None/>
                </a:pPr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极小范数最小二乘解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54</m:t>
                        </m:r>
                      </m:den>
                    </m:f>
                    <m:d>
                      <m:d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zh-CN" altLang="en-US" sz="2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zh-CN" altLang="en-US" sz="2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zh-CN" altLang="en-US" sz="2000" b="1" dirty="0">
                  <a:solidFill>
                    <a:srgbClr val="00000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B366A6E0-17AC-40C0-86A9-96F2DFCE6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051" y="5597417"/>
                <a:ext cx="6561203" cy="912494"/>
              </a:xfrm>
              <a:prstGeom prst="rect">
                <a:avLst/>
              </a:prstGeom>
              <a:blipFill>
                <a:blip r:embed="rId7"/>
                <a:stretch>
                  <a:fillRect l="-102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/>
      <p:bldP spid="10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963" name="Rectangle 3">
                <a:extLst>
                  <a:ext uri="{FF2B5EF4-FFF2-40B4-BE49-F238E27FC236}">
                    <a16:creationId xmlns:a16="http://schemas.microsoft.com/office/drawing/2014/main" id="{FFF5FBD7-DF46-488C-80BC-8064B817A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420" y="578579"/>
                <a:ext cx="5876664" cy="2010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3"/>
                  </a:buBlip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SzTx/>
                  <a:buFontTx/>
                  <a:buNone/>
                </a:pPr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练习</a:t>
                </a:r>
                <a:r>
                  <a:rPr lang="en-US" altLang="zh-CN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  </a:t>
                </a:r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用广义逆求</a:t>
                </a:r>
                <a:endParaRPr lang="en-US" altLang="zh-CN" sz="2400" b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  <a:p>
                <a:pPr>
                  <a:spcBef>
                    <a:spcPct val="0"/>
                  </a:spcBef>
                  <a:buSz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   ​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​​​​+2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​​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−​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 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zh-CN" altLang="en-US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 ​−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b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  <a:p>
                <a:pPr>
                  <a:spcBef>
                    <a:spcPct val="0"/>
                  </a:spcBef>
                  <a:buSzTx/>
                  <a:buNone/>
                </a:pPr>
                <a:r>
                  <a:rPr lang="zh-CN" altLang="en-US" sz="24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的最小二乘解,以及极小范数最小二乘解。</a:t>
                </a:r>
              </a:p>
            </p:txBody>
          </p:sp>
        </mc:Choice>
        <mc:Fallback xmlns="">
          <p:sp>
            <p:nvSpPr>
              <p:cNvPr id="40963" name="Rectangle 3">
                <a:extLst>
                  <a:ext uri="{FF2B5EF4-FFF2-40B4-BE49-F238E27FC236}">
                    <a16:creationId xmlns:a16="http://schemas.microsoft.com/office/drawing/2014/main" id="{FFF5FBD7-DF46-488C-80BC-8064B817A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4420" y="578579"/>
                <a:ext cx="5876664" cy="2010102"/>
              </a:xfrm>
              <a:prstGeom prst="rect">
                <a:avLst/>
              </a:prstGeom>
              <a:blipFill>
                <a:blip r:embed="rId4"/>
                <a:stretch>
                  <a:fillRect l="-1660" t="-1818" b="-6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65" name="Rectangle 5">
            <a:extLst>
              <a:ext uri="{FF2B5EF4-FFF2-40B4-BE49-F238E27FC236}">
                <a16:creationId xmlns:a16="http://schemas.microsoft.com/office/drawing/2014/main" id="{53C863B1-FC32-4BBE-9722-6B34BA8FB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84098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zh-CN" altLang="en-US" sz="2400">
              <a:latin typeface="Castellar" panose="020A0402060406010301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EF0ADFCC-7C67-46BC-B775-18A4BC499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226" y="4995504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None/>
            </a:pPr>
            <a:r>
              <a:rPr lang="zh-CN" altLang="en-US" sz="2000" b="1" dirty="0">
                <a:solidFill>
                  <a:srgbClr val="006666"/>
                </a:solidFill>
                <a:latin typeface="+mn-ea"/>
                <a:ea typeface="+mn-ea"/>
              </a:rPr>
              <a:t>最小二乘解为</a:t>
            </a:r>
            <a:endParaRPr kumimoji="0" lang="zh-CN" altLang="en-US" sz="2000" b="1" dirty="0">
              <a:solidFill>
                <a:srgbClr val="000000"/>
              </a:solidFill>
              <a:latin typeface="Perpetua" panose="020205020604010203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B366A6E0-17AC-40C0-86A9-96F2DFCE6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420" y="5917465"/>
                <a:ext cx="6561203" cy="5289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3"/>
                  </a:buBlip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None/>
                </a:pPr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极小范数最小二乘解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63</m:t>
                        </m:r>
                      </m:den>
                    </m:f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5,24,−5,26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kumimoji="0" lang="zh-CN" altLang="en-US" sz="2000" b="1" dirty="0">
                  <a:solidFill>
                    <a:srgbClr val="00000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B366A6E0-17AC-40C0-86A9-96F2DFCE6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4420" y="5917465"/>
                <a:ext cx="6561203" cy="528991"/>
              </a:xfrm>
              <a:prstGeom prst="rect">
                <a:avLst/>
              </a:prstGeom>
              <a:blipFill>
                <a:blip r:embed="rId5"/>
                <a:stretch>
                  <a:fillRect l="-1022" b="-814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>
            <a:extLst>
              <a:ext uri="{FF2B5EF4-FFF2-40B4-BE49-F238E27FC236}">
                <a16:creationId xmlns:a16="http://schemas.microsoft.com/office/drawing/2014/main" id="{B10053B8-D34C-40FC-8844-E7575B873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572CD583-731E-424D-B445-C9D9E95351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203857"/>
              </p:ext>
            </p:extLst>
          </p:nvPr>
        </p:nvGraphicFramePr>
        <p:xfrm>
          <a:off x="712051" y="2547624"/>
          <a:ext cx="3085062" cy="92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Equation" r:id="rId6" imgW="2679700" imgH="800100" progId="Equation.DSMT4">
                  <p:embed/>
                </p:oleObj>
              </mc:Choice>
              <mc:Fallback>
                <p:oleObj name="Equation" r:id="rId6" imgW="2679700" imgH="8001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051" y="2547624"/>
                        <a:ext cx="3085062" cy="9222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>
            <a:extLst>
              <a:ext uri="{FF2B5EF4-FFF2-40B4-BE49-F238E27FC236}">
                <a16:creationId xmlns:a16="http://schemas.microsoft.com/office/drawing/2014/main" id="{CCABCB19-84C1-450C-85B6-8EA332BA0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ABA3D173-BFAA-41C8-B4C3-60BE83B071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939360"/>
              </p:ext>
            </p:extLst>
          </p:nvPr>
        </p:nvGraphicFramePr>
        <p:xfrm>
          <a:off x="712050" y="3382045"/>
          <a:ext cx="3975359" cy="1194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Equation" r:id="rId8" imgW="3581400" imgH="1079500" progId="Equation.DSMT4">
                  <p:embed/>
                </p:oleObj>
              </mc:Choice>
              <mc:Fallback>
                <p:oleObj name="Equation" r:id="rId8" imgW="3581400" imgH="10795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050" y="3382045"/>
                        <a:ext cx="3975359" cy="119472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5085973-E96A-4073-8DF1-822539D6F5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630808"/>
              </p:ext>
            </p:extLst>
          </p:nvPr>
        </p:nvGraphicFramePr>
        <p:xfrm>
          <a:off x="2459956" y="4557726"/>
          <a:ext cx="2919998" cy="1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Equation" r:id="rId10" imgW="2019300" imgH="914400" progId="Equation.DSMT4">
                  <p:embed/>
                </p:oleObj>
              </mc:Choice>
              <mc:Fallback>
                <p:oleObj name="Equation" r:id="rId10" imgW="2019300" imgH="914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9956" y="4557726"/>
                        <a:ext cx="2919998" cy="13222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200746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797204"/>
      </p:ext>
    </p:extLst>
  </p:cSld>
  <p:clrMapOvr>
    <a:masterClrMapping/>
  </p:clrMapOvr>
  <p:transition spd="slow">
    <p:strips dir="r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3490F8D-C08D-458F-B5BB-05946603E5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最小二乘解问题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4">
                <a:extLst>
                  <a:ext uri="{FF2B5EF4-FFF2-40B4-BE49-F238E27FC236}">
                    <a16:creationId xmlns:a16="http://schemas.microsoft.com/office/drawing/2014/main" id="{5BE73AE7-ED13-4068-8FB7-AE497E06C8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325" y="1410240"/>
                <a:ext cx="7467600" cy="461665"/>
              </a:xfrm>
              <a:prstGeom prst="rect">
                <a:avLst/>
              </a:prstGeom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sz="2400" b="1" dirty="0">
                    <a:latin typeface="+mn-ea"/>
                  </a:rPr>
                  <a:t>设线性方程组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</a:rPr>
                      <m:t>𝑨𝒙</m:t>
                    </m:r>
                    <m:r>
                      <a:rPr lang="en-US" altLang="zh-CN" sz="2400" b="1" i="1" smtClean="0">
                        <a:latin typeface="Cambria Math"/>
                      </a:rPr>
                      <m:t>=</m:t>
                    </m:r>
                    <m:r>
                      <a:rPr lang="en-US" altLang="zh-CN" sz="2400" b="1" i="1" smtClean="0">
                        <a:latin typeface="Cambria Math"/>
                      </a:rPr>
                      <m:t>𝒃</m:t>
                    </m:r>
                  </m:oMath>
                </a14:m>
                <a:r>
                  <a:rPr lang="en-US" altLang="zh-CN" sz="2400" b="1" dirty="0">
                    <a:latin typeface="+mn-ea"/>
                  </a:rPr>
                  <a:t>, </a:t>
                </a:r>
                <a:r>
                  <a:rPr lang="zh-CN" altLang="en-US" sz="2400" b="1" dirty="0">
                    <a:latin typeface="+mn-ea"/>
                  </a:rPr>
                  <a:t>即</a:t>
                </a:r>
              </a:p>
            </p:txBody>
          </p:sp>
        </mc:Choice>
        <mc:Fallback xmlns="">
          <p:sp>
            <p:nvSpPr>
              <p:cNvPr id="3" name="Rectangle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BE73AE7-ED13-4068-8FB7-AE497E06C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325" y="1410240"/>
                <a:ext cx="7467600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1224" t="-10526" b="-28947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8">
            <a:extLst>
              <a:ext uri="{FF2B5EF4-FFF2-40B4-BE49-F238E27FC236}">
                <a16:creationId xmlns:a16="http://schemas.microsoft.com/office/drawing/2014/main" id="{189D6BE9-3B58-4DE9-AE57-91B38BB5D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086" y="3709287"/>
            <a:ext cx="75612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若方程组无解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则寻求一个最接近的解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89D6BE9-3B58-4DE9-AE57-91B38BB5DB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7085" y="4331349"/>
                <a:ext cx="7561263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sz="2400" b="1" dirty="0">
                    <a:solidFill>
                      <a:srgbClr val="00B0F0"/>
                    </a:solidFill>
                    <a:latin typeface="+mn-ea"/>
                  </a:rPr>
                  <a:t>原理</a:t>
                </a:r>
                <a:r>
                  <a:rPr lang="zh-CN" altLang="en-US" sz="2400" b="1" dirty="0">
                    <a:latin typeface="+mn-ea"/>
                  </a:rPr>
                  <a:t>：求数组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/>
                          </a:rPr>
                          <m:t>𝒔</m:t>
                        </m:r>
                      </m:sub>
                    </m:sSub>
                    <m:r>
                      <a:rPr lang="en-US" altLang="zh-CN" sz="2400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+mn-ea"/>
                  </a:rPr>
                  <a:t>使得</a:t>
                </a:r>
                <a:endParaRPr lang="en-US" altLang="zh-CN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89D6BE9-3B58-4DE9-AE57-91B38BB5DB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085" y="4331349"/>
                <a:ext cx="7561263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290" t="-10667" b="-30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240610" y="4880937"/>
                <a:ext cx="4914359" cy="931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1" kern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𝜹</m:t>
                      </m:r>
                      <m:r>
                        <a:rPr lang="en-US" altLang="zh-CN" sz="2000" b="1" i="1" ker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𝒊</m:t>
                          </m:r>
                          <m:r>
                            <a:rPr lang="en-US" altLang="zh-CN" sz="2000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2000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000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b="1" i="1" ker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b="1" i="1" ker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b="1" i="1" ker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ker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ker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𝒊</m:t>
                                      </m:r>
                                      <m:r>
                                        <a:rPr lang="en-US" altLang="zh-CN" sz="2000" b="1" i="1" ker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b="1" i="1" ker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ker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ker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CN" sz="2000" b="1" i="1" ker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b="1" i="1" ker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ker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ker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𝒊</m:t>
                                      </m:r>
                                      <m:r>
                                        <a:rPr lang="en-US" altLang="zh-CN" sz="2000" b="1" i="1" ker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b="1" i="1" ker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ker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ker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altLang="zh-CN" sz="2000" b="1" i="1" ker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+</m:t>
                                  </m:r>
                                  <m:r>
                                    <a:rPr lang="en-US" altLang="zh-CN" sz="2000" b="1" i="1" ker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⋯+</m:t>
                                  </m:r>
                                  <m:sSub>
                                    <m:sSubPr>
                                      <m:ctrlPr>
                                        <a:rPr lang="en-US" altLang="zh-CN" sz="2000" b="1" i="1" ker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ker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ker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𝒊𝒔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b="1" i="1" ker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ker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ker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𝒔</m:t>
                                      </m:r>
                                    </m:sub>
                                  </m:sSub>
                                  <m:r>
                                    <a:rPr lang="en-US" altLang="zh-CN" sz="2000" b="1" i="1" ker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b="1" i="1" ker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ker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ker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000" b="1" i="1" ker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610" y="4880937"/>
                <a:ext cx="4914359" cy="93121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8">
            <a:extLst>
              <a:ext uri="{FF2B5EF4-FFF2-40B4-BE49-F238E27FC236}">
                <a16:creationId xmlns:a16="http://schemas.microsoft.com/office/drawing/2014/main" id="{189D6BE9-3B58-4DE9-AE57-91B38BB5D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085" y="5812154"/>
            <a:ext cx="75612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b="1" dirty="0">
                <a:latin typeface="+mn-ea"/>
              </a:rPr>
              <a:t>最小</a:t>
            </a:r>
            <a:r>
              <a:rPr lang="en-US" altLang="zh-CN" sz="2400" b="1" dirty="0">
                <a:latin typeface="+mn-ea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066976" y="2029400"/>
                <a:ext cx="4170309" cy="1479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+⋯+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+⋯+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+⋯+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𝒏𝒔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76" y="2029400"/>
                <a:ext cx="4170309" cy="14797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376" y="1429508"/>
            <a:ext cx="3801944" cy="484431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731469" y="1022221"/>
            <a:ext cx="2987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ambria" panose="02040503050406030204" pitchFamily="18" charset="0"/>
                <a:ea typeface="Cambria" panose="02040503050406030204" pitchFamily="18" charset="0"/>
              </a:rPr>
              <a:t>F. Gauss (1777-1855, </a:t>
            </a:r>
            <a:r>
              <a:rPr lang="zh-CN" altLang="en-US" b="1" dirty="0">
                <a:latin typeface="Cambria" panose="02040503050406030204" pitchFamily="18" charset="0"/>
              </a:rPr>
              <a:t>德国</a:t>
            </a:r>
            <a:r>
              <a:rPr lang="en-US" altLang="zh-CN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zh-CN" alt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698738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9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9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3490F8D-C08D-458F-B5BB-05946603E5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最小二乘解问题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4">
                <a:extLst>
                  <a:ext uri="{FF2B5EF4-FFF2-40B4-BE49-F238E27FC236}">
                    <a16:creationId xmlns:a16="http://schemas.microsoft.com/office/drawing/2014/main" id="{5BE73AE7-ED13-4068-8FB7-AE497E06C8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325" y="1410240"/>
                <a:ext cx="7467600" cy="461665"/>
              </a:xfrm>
              <a:prstGeom prst="rect">
                <a:avLst/>
              </a:prstGeom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sz="2400" b="1" dirty="0">
                    <a:latin typeface="+mn-ea"/>
                  </a:rPr>
                  <a:t>设线性方程组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</a:rPr>
                      <m:t>𝑨𝒙</m:t>
                    </m:r>
                    <m:r>
                      <a:rPr lang="en-US" altLang="zh-CN" sz="2400" b="1" i="1" smtClean="0">
                        <a:latin typeface="Cambria Math"/>
                      </a:rPr>
                      <m:t>=</m:t>
                    </m:r>
                    <m:r>
                      <a:rPr lang="en-US" altLang="zh-CN" sz="2400" b="1" i="1" smtClean="0">
                        <a:latin typeface="Cambria Math"/>
                      </a:rPr>
                      <m:t>𝒃</m:t>
                    </m:r>
                  </m:oMath>
                </a14:m>
                <a:r>
                  <a:rPr lang="en-US" altLang="zh-CN" sz="2400" b="1" dirty="0">
                    <a:latin typeface="+mn-ea"/>
                  </a:rPr>
                  <a:t>, </a:t>
                </a:r>
                <a:r>
                  <a:rPr lang="zh-CN" altLang="en-US" sz="2400" b="1" dirty="0">
                    <a:latin typeface="+mn-ea"/>
                  </a:rPr>
                  <a:t>即</a:t>
                </a:r>
              </a:p>
            </p:txBody>
          </p:sp>
        </mc:Choice>
        <mc:Fallback xmlns="">
          <p:sp>
            <p:nvSpPr>
              <p:cNvPr id="3" name="Rectangle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BE73AE7-ED13-4068-8FB7-AE497E06C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325" y="1410240"/>
                <a:ext cx="7467600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1224" t="-10526" b="-28947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8">
                <a:extLst>
                  <a:ext uri="{FF2B5EF4-FFF2-40B4-BE49-F238E27FC236}">
                    <a16:creationId xmlns:a16="http://schemas.microsoft.com/office/drawing/2014/main" id="{88E0C11F-6794-4FFC-92F4-CE4389D1E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325" y="3666659"/>
                <a:ext cx="7561263" cy="25156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b="1" dirty="0">
                    <a:solidFill>
                      <a:schemeClr val="accent6"/>
                    </a:solidFill>
                    <a:latin typeface="+mn-ea"/>
                  </a:rPr>
                  <a:t>定义</a:t>
                </a:r>
                <a:endParaRPr lang="en-US" altLang="zh-CN" sz="2800" b="1" dirty="0">
                  <a:solidFill>
                    <a:schemeClr val="accent6"/>
                  </a:solidFill>
                  <a:latin typeface="+mn-ea"/>
                </a:endParaRPr>
              </a:p>
              <a:p>
                <a:pPr marL="361950">
                  <a:lnSpc>
                    <a:spcPct val="120000"/>
                  </a:lnSpc>
                </a:pPr>
                <a:r>
                  <a:rPr lang="zh-CN" altLang="en-US" sz="2400" b="1" dirty="0">
                    <a:latin typeface="+mn-ea"/>
                  </a:rPr>
                  <a:t>若向量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ℂ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2400" b="1" dirty="0">
                    <a:latin typeface="+mn-ea"/>
                  </a:rPr>
                  <a:t>使得</a:t>
                </a:r>
                <a:endParaRPr lang="en-US" altLang="zh-CN" sz="2400" b="1" dirty="0">
                  <a:latin typeface="+mn-ea"/>
                </a:endParaRPr>
              </a:p>
              <a:p>
                <a:pPr marL="36195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𝑨</m:t>
                              </m:r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𝒃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ℂ</m:t>
                                  </m:r>
                                </m:e>
                                <m:sup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𝑨𝒙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zh-CN" sz="2400" b="1" dirty="0">
                  <a:latin typeface="+mn-ea"/>
                </a:endParaRPr>
              </a:p>
              <a:p>
                <a:pPr marL="361950">
                  <a:lnSpc>
                    <a:spcPct val="120000"/>
                  </a:lnSpc>
                </a:pPr>
                <a:r>
                  <a:rPr lang="zh-CN" altLang="en-US" sz="2400" b="1" dirty="0">
                    <a:latin typeface="+mn-ea"/>
                  </a:rPr>
                  <a:t>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+mn-ea"/>
                  </a:rPr>
                  <a:t>为方程组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</a:rPr>
                      <m:t>𝑨𝒙</m:t>
                    </m:r>
                    <m:r>
                      <a:rPr lang="en-US" altLang="zh-CN" sz="2400" b="1" i="1" smtClean="0">
                        <a:latin typeface="Cambria Math"/>
                      </a:rPr>
                      <m:t>=</m:t>
                    </m:r>
                    <m:r>
                      <a:rPr lang="en-US" altLang="zh-CN" sz="2400" b="1" i="1" smtClean="0">
                        <a:latin typeface="Cambria Math"/>
                      </a:rPr>
                      <m:t>𝒃</m:t>
                    </m:r>
                  </m:oMath>
                </a14:m>
                <a:r>
                  <a:rPr lang="zh-CN" altLang="en-US" sz="2400" b="1" dirty="0">
                    <a:latin typeface="+mn-ea"/>
                  </a:rPr>
                  <a:t>的一个</a:t>
                </a:r>
                <a:r>
                  <a:rPr lang="zh-CN" altLang="en-US" sz="2400" b="1" dirty="0">
                    <a:solidFill>
                      <a:srgbClr val="00B0F0"/>
                    </a:solidFill>
                    <a:latin typeface="+mn-ea"/>
                  </a:rPr>
                  <a:t>最小二乘解</a:t>
                </a:r>
                <a:r>
                  <a:rPr lang="en-US" altLang="zh-CN" sz="2400" b="1" dirty="0">
                    <a:latin typeface="+mn-ea"/>
                  </a:rPr>
                  <a:t>(</a:t>
                </a:r>
                <a:r>
                  <a:rPr lang="en-US" altLang="zh-CN" sz="2400" b="1" dirty="0">
                    <a:latin typeface="Cambria" pitchFamily="18" charset="0"/>
                    <a:ea typeface="Cambria" pitchFamily="18" charset="0"/>
                  </a:rPr>
                  <a:t>Least square solution</a:t>
                </a:r>
                <a:r>
                  <a:rPr lang="en-US" altLang="zh-CN" sz="2400" b="1" dirty="0">
                    <a:latin typeface="+mn-ea"/>
                  </a:rPr>
                  <a:t>).</a:t>
                </a:r>
                <a:endParaRPr lang="zh-CN" altLang="en-US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Rectangle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8E0C11F-6794-4FFC-92F4-CE4389D1E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325" y="3666659"/>
                <a:ext cx="7561263" cy="2515625"/>
              </a:xfrm>
              <a:prstGeom prst="rect">
                <a:avLst/>
              </a:prstGeom>
              <a:blipFill rotWithShape="0">
                <a:blip r:embed="rId4"/>
                <a:stretch>
                  <a:fillRect l="-1613" t="-726" b="-314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066976" y="2029400"/>
                <a:ext cx="4170309" cy="1479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+⋯+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+⋯+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+⋯+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𝒏𝒔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76" y="2029400"/>
                <a:ext cx="4170309" cy="147976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https://routledgetextbooks.com/textbooks/9781138673595/img/legendr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850" y="1168317"/>
            <a:ext cx="3329326" cy="406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7596570" y="732435"/>
            <a:ext cx="3683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ambria" panose="02040503050406030204" pitchFamily="18" charset="0"/>
                <a:ea typeface="Cambria" panose="02040503050406030204" pitchFamily="18" charset="0"/>
              </a:rPr>
              <a:t>A.-M. Legendre(1752-1833, </a:t>
            </a:r>
            <a:r>
              <a:rPr lang="zh-CN" altLang="en-US" b="1" dirty="0">
                <a:latin typeface="Cambria" panose="02040503050406030204" pitchFamily="18" charset="0"/>
              </a:rPr>
              <a:t>法国</a:t>
            </a:r>
            <a:r>
              <a:rPr lang="en-US" altLang="zh-CN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zh-CN" alt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183490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3490F8D-C08D-458F-B5BB-05946603E5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最小二乘解问题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BE73AE7-ED13-4068-8FB7-AE497E06C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1410240"/>
            <a:ext cx="7467600" cy="4616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b="1" dirty="0">
                <a:latin typeface="+mn-ea"/>
              </a:rPr>
              <a:t>根据正交投影定理</a:t>
            </a:r>
            <a:r>
              <a:rPr lang="en-US" altLang="zh-CN" sz="2400" b="1" dirty="0">
                <a:latin typeface="+mn-ea"/>
              </a:rPr>
              <a:t>, </a:t>
            </a:r>
            <a:r>
              <a:rPr lang="zh-CN" altLang="en-US" sz="2400" b="1" dirty="0">
                <a:latin typeface="+mn-ea"/>
              </a:rPr>
              <a:t>或多元函数极值条件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67053" y="1898324"/>
                <a:ext cx="2556630" cy="8548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𝑨𝒙</m:t>
                              </m:r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sz="2400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𝒃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𝟐</m:t>
                          </m:r>
                        </m:sup>
                      </m:sSubSup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r>
                        <a:rPr lang="zh-CN" altLang="en-US" sz="2400" b="1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𝜹</m:t>
                      </m:r>
                    </m:oMath>
                  </m:oMathPara>
                </a14:m>
                <a:endParaRPr lang="en-US" altLang="zh-CN" sz="2400" b="1" i="1" kern="0" dirty="0">
                  <a:solidFill>
                    <a:srgbClr val="000000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lvl="0"/>
                <a:endParaRPr lang="en-US" altLang="zh-CN" sz="24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53" y="1898324"/>
                <a:ext cx="2556630" cy="85484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189D6BE9-3B58-4DE9-AE57-91B38BB5DB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838" y="4462065"/>
                <a:ext cx="7561263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sz="2400" b="1" dirty="0">
                    <a:latin typeface="+mn-ea"/>
                  </a:rPr>
                  <a:t>得到</a:t>
                </a: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latin typeface="+mn-ea"/>
                  </a:rPr>
                  <a:t>方程组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/>
                      </a:rPr>
                      <m:t>𝑨𝒙</m:t>
                    </m:r>
                    <m:r>
                      <a:rPr lang="en-US" altLang="zh-CN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/>
                      </a:rPr>
                      <m:t>𝒃</m:t>
                    </m:r>
                  </m:oMath>
                </a14:m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latin typeface="+mn-ea"/>
                  </a:rPr>
                  <a:t>的最小二乘解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latin typeface="+mn-ea"/>
                  </a:rPr>
                  <a:t>满足的充分必要条件</a:t>
                </a:r>
                <a:endParaRPr lang="en-US" altLang="zh-CN" sz="2400" b="1" dirty="0">
                  <a:solidFill>
                    <a:schemeClr val="accent5">
                      <a:lumMod val="7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1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89D6BE9-3B58-4DE9-AE57-91B38BB5DB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3838" y="4462065"/>
                <a:ext cx="7561263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1209" t="-5882" b="-161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03838" y="3709408"/>
                <a:ext cx="6853928" cy="5601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𝒋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1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1" i="1" kern="0" smtClean="0">
                          <a:solidFill>
                            <a:srgbClr val="000000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𝟐</m:t>
                      </m:r>
                      <m:d>
                        <m:dPr>
                          <m:ctrlPr>
                            <a:rPr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2400" b="1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  <m:r>
                                <a:rPr lang="en-US" altLang="zh-CN" sz="2400" b="1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zh-CN" sz="2400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2400" b="1" i="1" kern="0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𝒏𝒋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𝑨𝒙</m:t>
                          </m:r>
                          <m:r>
                            <a:rPr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𝒃</m:t>
                          </m:r>
                        </m:e>
                      </m:d>
                      <m:r>
                        <a:rPr lang="en-US" altLang="zh-CN" sz="2400" b="1" i="1" kern="0" smtClean="0">
                          <a:solidFill>
                            <a:srgbClr val="000000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1" i="1" kern="0" smtClean="0">
                          <a:solidFill>
                            <a:srgbClr val="000000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𝟐</m:t>
                      </m:r>
                      <m:sSubSup>
                        <m:sSubSupPr>
                          <m:ctrlPr>
                            <a:rPr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𝒋</m:t>
                          </m:r>
                        </m:sub>
                        <m:sup>
                          <m:r>
                            <a:rPr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𝑻</m:t>
                          </m:r>
                        </m:sup>
                      </m:sSubSup>
                      <m:d>
                        <m:dPr>
                          <m:ctrlPr>
                            <a:rPr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𝑨𝒙</m:t>
                          </m:r>
                          <m:r>
                            <a:rPr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400" b="1" i="1" kern="0" smtClean="0">
                              <a:solidFill>
                                <a:srgbClr val="000000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𝒃</m:t>
                          </m:r>
                        </m:e>
                      </m:d>
                      <m:r>
                        <a:rPr lang="en-US" altLang="zh-CN" sz="2400" b="1" i="1" kern="0" smtClean="0">
                          <a:solidFill>
                            <a:srgbClr val="000000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1" i="1" kern="0" smtClean="0">
                          <a:solidFill>
                            <a:srgbClr val="000000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𝟎</m:t>
                      </m:r>
                    </m:oMath>
                  </m:oMathPara>
                </a14:m>
                <a:endParaRPr lang="en-US" altLang="zh-CN" sz="24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38" y="3709408"/>
                <a:ext cx="6853928" cy="56015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880513" y="5537924"/>
                <a:ext cx="1956882" cy="65614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scene3d>
                <a:camera prst="orthographicFront"/>
                <a:lightRig rig="threePt" dir="t"/>
              </a:scene3d>
              <a:sp3d>
                <a:bevelT w="38100" h="38100" prst="relaxedInset"/>
              </a:sp3d>
            </p:spPr>
            <p:txBody>
              <a:bodyPr wrap="none">
                <a:spAutoFit/>
              </a:bodyPr>
              <a:lstStyle/>
              <a:p>
                <a:pPr lvl="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𝑨</m:t>
                          </m:r>
                        </m:e>
                        <m:sup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𝑻</m:t>
                          </m:r>
                        </m:sup>
                      </m:sSup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𝑨𝒙</m:t>
                      </m:r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𝑨</m:t>
                          </m:r>
                        </m:e>
                        <m:sup>
                          <m:r>
                            <a:rPr kumimoji="1" lang="en-US" altLang="zh-CN" sz="24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𝑻</m:t>
                          </m:r>
                        </m:sup>
                      </m:sSup>
                      <m:r>
                        <a:rPr kumimoji="1" lang="en-US" altLang="zh-CN" sz="2400" b="1" i="1" smtClean="0">
                          <a:solidFill>
                            <a:srgbClr val="FF0000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𝒃</m:t>
                      </m:r>
                    </m:oMath>
                  </m:oMathPara>
                </a14:m>
                <a:endParaRPr kumimoji="1"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513" y="5537924"/>
                <a:ext cx="1956882" cy="65614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187089" y="2418160"/>
                <a:ext cx="5591018" cy="10988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𝒊</m:t>
                          </m:r>
                          <m:r>
                            <a:rPr lang="en-US" altLang="zh-CN" sz="2400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2400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400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𝒊</m:t>
                                      </m:r>
                                      <m:r>
                                        <a:rPr lang="en-US" altLang="zh-CN" sz="24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CN" sz="2400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𝒊</m:t>
                                      </m:r>
                                      <m:r>
                                        <a:rPr lang="en-US" altLang="zh-CN" sz="24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altLang="zh-CN" sz="2400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+</m:t>
                                  </m:r>
                                  <m:r>
                                    <a:rPr lang="en-US" altLang="zh-CN" sz="2400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⋯+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𝒊𝒔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𝒔</m:t>
                                      </m:r>
                                    </m:sub>
                                  </m:sSub>
                                  <m:r>
                                    <a:rPr lang="en-US" altLang="zh-CN" sz="2400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089" y="2418160"/>
                <a:ext cx="5591018" cy="109889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8418435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2" grpId="0"/>
      <p:bldP spid="14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最小二乘解问题</a:t>
            </a:r>
          </a:p>
        </p:txBody>
      </p:sp>
      <p:sp>
        <p:nvSpPr>
          <p:cNvPr id="3" name="Rectangle 13"/>
          <p:cNvSpPr>
            <a:spLocks noChangeArrowheads="1"/>
          </p:cNvSpPr>
          <p:nvPr/>
        </p:nvSpPr>
        <p:spPr bwMode="auto">
          <a:xfrm>
            <a:off x="714791" y="1526934"/>
            <a:ext cx="82527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None/>
            </a:pPr>
            <a:r>
              <a:rPr lang="zh-CN" altLang="en-US" sz="2400" b="1" dirty="0">
                <a:solidFill>
                  <a:srgbClr val="006666"/>
                </a:solidFill>
                <a:latin typeface="+mn-ea"/>
                <a:ea typeface="+mn-ea"/>
              </a:rPr>
              <a:t>例</a:t>
            </a:r>
            <a:r>
              <a:rPr lang="en-US" altLang="zh-CN" sz="2400" b="1" dirty="0">
                <a:solidFill>
                  <a:srgbClr val="006666"/>
                </a:solidFill>
                <a:latin typeface="+mn-ea"/>
                <a:ea typeface="+mn-ea"/>
              </a:rPr>
              <a:t>1  </a:t>
            </a:r>
            <a:r>
              <a:rPr lang="zh-CN" altLang="en-US" sz="2400" b="1" dirty="0">
                <a:solidFill>
                  <a:srgbClr val="006666"/>
                </a:solidFill>
                <a:latin typeface="+mn-ea"/>
                <a:ea typeface="+mn-ea"/>
              </a:rPr>
              <a:t>求下面方程的最小二乘解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16"/>
              <p:cNvSpPr>
                <a:spLocks noChangeArrowheads="1"/>
              </p:cNvSpPr>
              <p:nvPr/>
            </p:nvSpPr>
            <p:spPr bwMode="auto">
              <a:xfrm>
                <a:off x="802569" y="3978546"/>
                <a:ext cx="6875462" cy="405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SzTx/>
                  <a:buFontTx/>
                  <a:buNone/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+mn-ea"/>
                    <a:ea typeface="+mn-ea"/>
                  </a:rPr>
                  <a:t>方法一</a:t>
                </a:r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：求解线性方程组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𝑨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𝑻</m:t>
                        </m:r>
                      </m:sup>
                    </m:sSup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𝑨𝒙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=</m:t>
                    </m:r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𝑨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/>
                            <a:ea typeface="+mn-ea"/>
                          </a:rPr>
                          <m:t>𝑻</m:t>
                        </m:r>
                      </m:sup>
                    </m:sSup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得</a:t>
                </a:r>
              </a:p>
            </p:txBody>
          </p:sp>
        </mc:Choice>
        <mc:Fallback xmlns="">
          <p:sp>
            <p:nvSpPr>
              <p:cNvPr id="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2569" y="3978546"/>
                <a:ext cx="6875462" cy="405624"/>
              </a:xfrm>
              <a:prstGeom prst="rect">
                <a:avLst/>
              </a:prstGeom>
              <a:blipFill rotWithShape="1">
                <a:blip r:embed="rId4"/>
                <a:stretch>
                  <a:fillRect l="-975" t="-6061" b="-272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6"/>
              <p:cNvSpPr>
                <a:spLocks noChangeArrowheads="1"/>
              </p:cNvSpPr>
              <p:nvPr/>
            </p:nvSpPr>
            <p:spPr bwMode="auto">
              <a:xfrm>
                <a:off x="882571" y="4388674"/>
                <a:ext cx="5929290" cy="911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lvl="0">
                  <a:spcBef>
                    <a:spcPct val="0"/>
                  </a:spcBef>
                  <a:buSzTx/>
                  <a:buNone/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𝒙</m:t>
                    </m:r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1" i="1" smtClean="0">
                            <a:solidFill>
                              <a:srgbClr val="0066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  <a:ea typeface="+mn-ea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  <a:ea typeface="+mn-ea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  <a:ea typeface="+mn-ea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  <a:ea typeface="+mn-ea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  <a:ea typeface="+mn-ea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solidFill>
                                        <a:srgbClr val="006666"/>
                                      </a:solidFill>
                                      <a:latin typeface="Cambria Math"/>
                                      <a:ea typeface="+mn-ea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=</m:t>
                    </m:r>
                    <m:f>
                      <m:fPr>
                        <m:ctrlPr>
                          <a:rPr lang="en-US" altLang="zh-CN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solidFill>
                              <a:srgbClr val="0070C0"/>
                            </a:solidFill>
                            <a:latin typeface="Cambria Math"/>
                            <a:ea typeface="+mn-ea"/>
                          </a:rPr>
                          <m:t>𝟏</m:t>
                        </m:r>
                      </m:num>
                      <m:den>
                        <m:r>
                          <a:rPr lang="en-US" altLang="zh-CN" sz="2000" b="1" i="1" smtClean="0">
                            <a:solidFill>
                              <a:srgbClr val="0070C0"/>
                            </a:solidFill>
                            <a:latin typeface="Cambria Math"/>
                            <a:ea typeface="+mn-ea"/>
                          </a:rPr>
                          <m:t>𝟏𝟎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+mn-ea"/>
                                </a:rPr>
                                <m:t>𝟒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+mn-ea"/>
                                </a:rPr>
                                <m:t>𝟓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+mn-ea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b="1" i="1" smtClean="0">
                        <a:solidFill>
                          <a:srgbClr val="0070C0"/>
                        </a:solidFill>
                        <a:latin typeface="Cambria Math"/>
                        <a:ea typeface="+mn-ea"/>
                      </a:rPr>
                      <m:t>+</m:t>
                    </m:r>
                    <m:r>
                      <a:rPr lang="en-US" altLang="zh-CN" sz="2000" b="1" i="1" smtClean="0">
                        <a:solidFill>
                          <a:srgbClr val="0070C0"/>
                        </a:solidFill>
                        <a:latin typeface="Cambria Math"/>
                        <a:ea typeface="+mn-ea"/>
                      </a:rPr>
                      <m:t>𝒌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  (</a:t>
                </a:r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𝒌</m:t>
                    </m:r>
                  </m:oMath>
                </a14:m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为任意常数</a:t>
                </a:r>
                <a:r>
                  <a:rPr lang="en-US" altLang="zh-CN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)</a:t>
                </a:r>
                <a:endParaRPr lang="zh-CN" altLang="en-US" sz="2000" b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4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2571" y="4388674"/>
                <a:ext cx="5929290" cy="9112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882571" y="5488486"/>
            <a:ext cx="6875462" cy="40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000" b="1" dirty="0">
                <a:solidFill>
                  <a:srgbClr val="006666"/>
                </a:solidFill>
                <a:latin typeface="+mn-ea"/>
                <a:ea typeface="+mn-ea"/>
              </a:rPr>
              <a:t>为该方程组的全部最小二乘解</a:t>
            </a:r>
            <a:r>
              <a:rPr lang="en-US" altLang="zh-CN" sz="2000" b="1" dirty="0">
                <a:solidFill>
                  <a:srgbClr val="006666"/>
                </a:solidFill>
                <a:latin typeface="+mn-ea"/>
                <a:ea typeface="+mn-ea"/>
              </a:rPr>
              <a:t>.</a:t>
            </a:r>
            <a:endParaRPr lang="zh-CN" altLang="en-US" sz="2000" b="1" dirty="0">
              <a:solidFill>
                <a:srgbClr val="006666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298666" y="2124649"/>
                <a:ext cx="2811282" cy="1507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  <m:t>   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  <m:t>   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666" y="2124649"/>
                <a:ext cx="2811282" cy="150784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470721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最小二乘解的表示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8">
                <a:extLst>
                  <a:ext uri="{FF2B5EF4-FFF2-40B4-BE49-F238E27FC236}">
                    <a16:creationId xmlns:a16="http://schemas.microsoft.com/office/drawing/2014/main" id="{88E0C11F-6794-4FFC-92F4-CE4389D1E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713" y="1458721"/>
                <a:ext cx="7561263" cy="2382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b="1" dirty="0">
                    <a:solidFill>
                      <a:schemeClr val="accent6"/>
                    </a:solidFill>
                    <a:latin typeface="+mn-ea"/>
                  </a:rPr>
                  <a:t>定理</a:t>
                </a:r>
                <a:endParaRPr lang="en-US" altLang="zh-CN" sz="2800" b="1" dirty="0">
                  <a:solidFill>
                    <a:schemeClr val="accent6"/>
                  </a:solidFill>
                  <a:latin typeface="+mn-ea"/>
                </a:endParaRPr>
              </a:p>
              <a:p>
                <a:pPr marL="361950">
                  <a:lnSpc>
                    <a:spcPct val="120000"/>
                  </a:lnSpc>
                </a:pPr>
                <a:r>
                  <a:rPr lang="zh-CN" altLang="en-US" sz="2400" b="1" dirty="0">
                    <a:latin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</a:rPr>
                      <m:t>𝑨</m:t>
                    </m:r>
                    <m:r>
                      <a:rPr lang="en-US" altLang="zh-CN" sz="2400" b="1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ℂ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/>
                          </a:rPr>
                          <m:t>𝒎</m:t>
                        </m:r>
                        <m:r>
                          <a:rPr lang="en-US" altLang="zh-CN" sz="2400" b="1" i="1" smtClean="0">
                            <a:latin typeface="Cambria Math"/>
                          </a:rPr>
                          <m:t>×</m:t>
                        </m:r>
                        <m:r>
                          <a:rPr lang="en-US" altLang="zh-CN" sz="2400" b="1" i="1" smtClean="0">
                            <a:latin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sz="2400" b="1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/>
                      </a:rPr>
                      <m:t>𝒃</m:t>
                    </m:r>
                    <m:r>
                      <a:rPr lang="en-US" altLang="zh-CN" sz="2400" b="1" i="1" dirty="0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latin typeface="Cambria Math"/>
                          </a:rPr>
                          <m:t>ℂ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sz="2400" b="1" dirty="0">
                    <a:latin typeface="+mn-ea"/>
                  </a:rPr>
                  <a:t>, </a:t>
                </a:r>
                <a:r>
                  <a:rPr lang="zh-CN" altLang="en-US" sz="2400" b="1" dirty="0">
                    <a:latin typeface="+mn-ea"/>
                  </a:rPr>
                  <a:t>则方程组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</a:rPr>
                      <m:t>𝑨𝒙</m:t>
                    </m:r>
                    <m:r>
                      <a:rPr lang="en-US" altLang="zh-CN" sz="2400" b="1" i="1" smtClean="0">
                        <a:latin typeface="Cambria Math"/>
                      </a:rPr>
                      <m:t>=</m:t>
                    </m:r>
                    <m:r>
                      <a:rPr lang="en-US" altLang="zh-CN" sz="2400" b="1" i="1" smtClean="0">
                        <a:latin typeface="Cambria Math"/>
                      </a:rPr>
                      <m:t>𝒃</m:t>
                    </m:r>
                  </m:oMath>
                </a14:m>
                <a:r>
                  <a:rPr lang="zh-CN" altLang="en-US" sz="2400" b="1" dirty="0">
                    <a:latin typeface="+mn-ea"/>
                  </a:rPr>
                  <a:t>的全部最小二乘解为</a:t>
                </a:r>
                <a:endParaRPr lang="en-US" altLang="zh-CN" sz="2400" b="1" dirty="0">
                  <a:latin typeface="+mn-ea"/>
                </a:endParaRPr>
              </a:p>
              <a:p>
                <a:pPr marL="36195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𝑨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+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𝒃</m:t>
                      </m:r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𝑬</m:t>
                          </m:r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𝑨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𝑪</m:t>
                      </m:r>
                    </m:oMath>
                  </m:oMathPara>
                </a14:m>
                <a:endParaRPr lang="en-US" altLang="zh-CN" sz="2400" b="1" dirty="0">
                  <a:solidFill>
                    <a:srgbClr val="0070C0"/>
                  </a:solidFill>
                  <a:latin typeface="+mn-ea"/>
                </a:endParaRPr>
              </a:p>
              <a:p>
                <a:pPr marL="361950">
                  <a:lnSpc>
                    <a:spcPct val="120000"/>
                  </a:lnSpc>
                </a:pPr>
                <a:r>
                  <a:rPr lang="zh-CN" altLang="en-US" sz="2400" b="1" dirty="0">
                    <a:latin typeface="+mn-ea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</a:rPr>
                      <m:t>𝑪</m:t>
                    </m:r>
                    <m:r>
                      <a:rPr lang="en-US" altLang="zh-CN" sz="2400" b="1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ℂ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2400" b="1" dirty="0">
                    <a:latin typeface="+mn-ea"/>
                  </a:rPr>
                  <a:t>为任意列向量</a:t>
                </a:r>
                <a:r>
                  <a:rPr lang="en-US" altLang="zh-CN" sz="2400" b="1" dirty="0">
                    <a:latin typeface="+mn-ea"/>
                  </a:rPr>
                  <a:t>.</a:t>
                </a:r>
                <a:endParaRPr lang="zh-CN" altLang="en-US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Rectangle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8E0C11F-6794-4FFC-92F4-CE4389D1E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3713" y="1458721"/>
                <a:ext cx="7561263" cy="2382191"/>
              </a:xfrm>
              <a:prstGeom prst="rect">
                <a:avLst/>
              </a:prstGeom>
              <a:blipFill rotWithShape="1">
                <a:blip r:embed="rId2"/>
                <a:stretch>
                  <a:fillRect l="-1612" t="-767" b="-332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785791" y="3978546"/>
            <a:ext cx="6875462" cy="40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3"/>
              </a:buBlip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000" b="1" dirty="0">
                <a:solidFill>
                  <a:srgbClr val="006666"/>
                </a:solidFill>
                <a:latin typeface="+mn-ea"/>
                <a:ea typeface="+mn-ea"/>
              </a:rPr>
              <a:t>证明：略</a:t>
            </a:r>
            <a:r>
              <a:rPr lang="en-US" altLang="zh-CN" sz="2000" b="1" dirty="0">
                <a:solidFill>
                  <a:srgbClr val="006666"/>
                </a:solidFill>
                <a:latin typeface="+mn-ea"/>
                <a:ea typeface="+mn-ea"/>
              </a:rPr>
              <a:t>.</a:t>
            </a:r>
            <a:endParaRPr lang="zh-CN" altLang="en-US" sz="2000" b="1" dirty="0">
              <a:solidFill>
                <a:srgbClr val="006666"/>
              </a:solidFill>
              <a:latin typeface="+mn-ea"/>
              <a:ea typeface="+mn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89D6BE9-3B58-4DE9-AE57-91B38BB5D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791" y="4608320"/>
            <a:ext cx="756126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注：</a:t>
            </a:r>
            <a:r>
              <a:rPr lang="zh-CN" altLang="en-US" sz="2000" b="1" dirty="0">
                <a:latin typeface="+mn-ea"/>
              </a:rPr>
              <a:t>求解最小二乘解的两种方法等价</a:t>
            </a:r>
            <a:r>
              <a:rPr lang="en-US" altLang="zh-CN" sz="20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1195033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最小二乘解问题</a:t>
            </a:r>
          </a:p>
        </p:txBody>
      </p:sp>
      <p:sp>
        <p:nvSpPr>
          <p:cNvPr id="3" name="Rectangle 13"/>
          <p:cNvSpPr>
            <a:spLocks noChangeArrowheads="1"/>
          </p:cNvSpPr>
          <p:nvPr/>
        </p:nvSpPr>
        <p:spPr bwMode="auto">
          <a:xfrm>
            <a:off x="714791" y="1494331"/>
            <a:ext cx="82527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None/>
            </a:pPr>
            <a:r>
              <a:rPr lang="zh-CN" altLang="en-US" sz="2400" b="1" dirty="0">
                <a:solidFill>
                  <a:srgbClr val="006666"/>
                </a:solidFill>
                <a:latin typeface="+mn-ea"/>
                <a:ea typeface="+mn-ea"/>
              </a:rPr>
              <a:t>例</a:t>
            </a:r>
            <a:r>
              <a:rPr lang="en-US" altLang="zh-CN" sz="2400" b="1" dirty="0">
                <a:solidFill>
                  <a:srgbClr val="006666"/>
                </a:solidFill>
                <a:latin typeface="+mn-ea"/>
                <a:ea typeface="+mn-ea"/>
              </a:rPr>
              <a:t>1  </a:t>
            </a:r>
            <a:r>
              <a:rPr lang="zh-CN" altLang="en-US" sz="2400" b="1" dirty="0">
                <a:solidFill>
                  <a:srgbClr val="006666"/>
                </a:solidFill>
                <a:latin typeface="+mn-ea"/>
                <a:ea typeface="+mn-ea"/>
              </a:rPr>
              <a:t>求下面方程的最小二乘解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16"/>
              <p:cNvSpPr>
                <a:spLocks noChangeArrowheads="1"/>
              </p:cNvSpPr>
              <p:nvPr/>
            </p:nvSpPr>
            <p:spPr bwMode="auto">
              <a:xfrm>
                <a:off x="802569" y="3978546"/>
                <a:ext cx="687546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SzTx/>
                  <a:buFontTx/>
                  <a:buNone/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+mn-ea"/>
                    <a:ea typeface="+mn-ea"/>
                  </a:rPr>
                  <a:t>方法二</a:t>
                </a:r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：</a:t>
                </a:r>
                <a:r>
                  <a:rPr lang="en-US" altLang="zh-CN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 </a:t>
                </a:r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求系数矩阵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𝑨</m:t>
                    </m:r>
                  </m:oMath>
                </a14:m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的广义逆</a:t>
                </a:r>
                <a:r>
                  <a:rPr lang="en-US" altLang="zh-CN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. </a:t>
                </a:r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首先</a:t>
                </a:r>
                <a:r>
                  <a:rPr lang="en-US" altLang="zh-CN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6666"/>
                        </a:solidFill>
                        <a:latin typeface="Cambria Math"/>
                        <a:ea typeface="+mn-ea"/>
                      </a:rPr>
                      <m:t>𝑨</m:t>
                    </m:r>
                  </m:oMath>
                </a14:m>
                <a:r>
                  <a:rPr lang="zh-CN" altLang="en-US" sz="2000" b="1" dirty="0">
                    <a:solidFill>
                      <a:srgbClr val="006666"/>
                    </a:solidFill>
                    <a:latin typeface="+mn-ea"/>
                    <a:ea typeface="+mn-ea"/>
                  </a:rPr>
                  <a:t>的满秩分解</a:t>
                </a:r>
                <a:endParaRPr lang="en-US" altLang="zh-CN" sz="2000" b="1" dirty="0">
                  <a:solidFill>
                    <a:srgbClr val="006666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2569" y="3978546"/>
                <a:ext cx="6875462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975" t="-7692" b="-2769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203324" y="4401618"/>
                <a:ext cx="2442592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𝑨</m:t>
                      </m:r>
                      <m:r>
                        <a:rPr lang="en-US" altLang="zh-CN" b="1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324" y="4401618"/>
                <a:ext cx="2442592" cy="111280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607425" y="2037324"/>
                <a:ext cx="2811282" cy="1507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  <m:t>   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  <m:t>   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425" y="2037324"/>
                <a:ext cx="2811282" cy="150784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DA0DCDB-4D08-4A92-A1EF-E5CEEB59F25D}"/>
                  </a:ext>
                </a:extLst>
              </p:cNvPr>
              <p:cNvSpPr/>
              <p:nvPr/>
            </p:nvSpPr>
            <p:spPr>
              <a:xfrm>
                <a:off x="669443" y="5640527"/>
                <a:ext cx="3976473" cy="823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𝐶</m:t>
                      </m:r>
                      <m:sSup>
                        <m:sSupPr>
                          <m:ctrlPr>
                            <a:rPr kumimoji="1"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𝐻</m:t>
                          </m:r>
                        </m:sup>
                      </m:sSup>
                      <m:r>
                        <a:rPr kumimoji="1"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kumimoji="1"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DA0DCDB-4D08-4A92-A1EF-E5CEEB59F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43" y="5640527"/>
                <a:ext cx="3976473" cy="823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3576047-FAF7-4B3D-B9BB-00C4D02EAE3D}"/>
                  </a:ext>
                </a:extLst>
              </p:cNvPr>
              <p:cNvSpPr/>
              <p:nvPr/>
            </p:nvSpPr>
            <p:spPr>
              <a:xfrm>
                <a:off x="4538491" y="5745716"/>
                <a:ext cx="2642390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𝐶</m:t>
                              </m:r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𝐻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1"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p>
                      </m:sSup>
                      <m:r>
                        <a:rPr kumimoji="1"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kumimoji="1"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3576047-FAF7-4B3D-B9BB-00C4D02EA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491" y="5745716"/>
                <a:ext cx="2642390" cy="6127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1665936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4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07FF05B-623A-4DFA-8670-BB92D9E23519}"/>
              </a:ext>
            </a:extLst>
          </p:cNvPr>
          <p:cNvGrpSpPr/>
          <p:nvPr/>
        </p:nvGrpSpPr>
        <p:grpSpPr>
          <a:xfrm>
            <a:off x="1252573" y="4369203"/>
            <a:ext cx="6875462" cy="1155405"/>
            <a:chOff x="1208185" y="5514423"/>
            <a:chExt cx="6875462" cy="1155405"/>
          </a:xfrm>
        </p:grpSpPr>
        <p:sp>
          <p:nvSpPr>
            <p:cNvPr id="4" name="Rectangle 16">
              <a:extLst>
                <a:ext uri="{FF2B5EF4-FFF2-40B4-BE49-F238E27FC236}">
                  <a16:creationId xmlns:a16="http://schemas.microsoft.com/office/drawing/2014/main" id="{66D48464-997E-4A5F-8680-58E9A6E2E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185" y="5514423"/>
              <a:ext cx="687546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zh-CN" altLang="en-US" sz="2400" b="1" dirty="0">
                  <a:solidFill>
                    <a:srgbClr val="006666"/>
                  </a:solidFill>
                  <a:latin typeface="+mn-ea"/>
                  <a:ea typeface="+mn-ea"/>
                </a:rPr>
                <a:t>则</a:t>
              </a:r>
              <a:endParaRPr lang="en-US" altLang="zh-CN" sz="2400" b="1" dirty="0">
                <a:solidFill>
                  <a:srgbClr val="006666"/>
                </a:solidFill>
                <a:latin typeface="+mn-ea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ABA48D17-BBA0-4002-AB71-A986544A1685}"/>
                    </a:ext>
                  </a:extLst>
                </p:cNvPr>
                <p:cNvSpPr/>
                <p:nvPr/>
              </p:nvSpPr>
              <p:spPr>
                <a:xfrm>
                  <a:off x="1916679" y="5595751"/>
                  <a:ext cx="4241546" cy="10740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solidFill>
                                  <a:srgbClr val="006666"/>
                                </a:solidFill>
                                <a:latin typeface="Cambria Math"/>
                              </a:rPr>
                              <m:t>𝑨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solidFill>
                                  <a:srgbClr val="006666"/>
                                </a:solidFill>
                                <a:latin typeface="Cambria Math"/>
                              </a:rPr>
                              <m:t>+</m:t>
                            </m:r>
                          </m:sup>
                        </m:sSup>
                        <m:r>
                          <a:rPr lang="en-US" altLang="zh-CN" sz="2400" b="1" i="1" smtClean="0">
                            <a:solidFill>
                              <a:srgbClr val="006666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solidFill>
                                  <a:srgbClr val="006666"/>
                                </a:solidFill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solidFill>
                                  <a:srgbClr val="006666"/>
                                </a:solidFill>
                                <a:latin typeface="Cambria Math"/>
                              </a:rPr>
                              <m:t>𝟑𝟎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1" i="1" smtClean="0">
                                <a:solidFill>
                                  <a:srgbClr val="00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zh-CN" altLang="en-US" sz="2400"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zh-CN" altLang="en-US" sz="2400">
                                      <a:latin typeface="Cambria Math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zh-CN" altLang="en-US" sz="2400">
                                      <a:latin typeface="Cambria Math"/>
                                    </a:rPr>
                                    <m:t>10</m:t>
                                  </m:r>
                                </m:e>
                                <m:e>
                                  <m:r>
                                    <a:rPr lang="zh-CN" altLang="en-US" sz="2400">
                                      <a:latin typeface="Cambria Math"/>
                                    </a:rPr>
                                    <m:t>−2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sz="2400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zh-CN" altLang="en-US" sz="2400">
                                      <a:latin typeface="Cambria Math"/>
                                    </a:rPr>
                                    <m:t>−4</m:t>
                                  </m:r>
                                </m:e>
                                <m:e>
                                  <m:r>
                                    <a:rPr lang="zh-CN" altLang="en-US" sz="2400">
                                      <a:latin typeface="Cambria Math"/>
                                    </a:rPr>
                                    <m:t>−8</m:t>
                                  </m:r>
                                </m:e>
                                <m:e>
                                  <m:r>
                                    <a:rPr lang="zh-CN" altLang="en-US" sz="2400">
                                      <a:latin typeface="Cambria Math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sz="2400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zh-CN" altLang="en-US" sz="2400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zh-CN" altLang="en-US" sz="2400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zh-CN" altLang="en-US" sz="2400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ABA48D17-BBA0-4002-AB71-A986544A1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6679" y="5595751"/>
                  <a:ext cx="4241546" cy="10740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E3CCEE4-C7DB-469E-ADAF-C02D0C5FB074}"/>
                  </a:ext>
                </a:extLst>
              </p:cNvPr>
              <p:cNvSpPr/>
              <p:nvPr/>
            </p:nvSpPr>
            <p:spPr>
              <a:xfrm>
                <a:off x="1133045" y="743750"/>
                <a:ext cx="6379905" cy="14719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𝐵</m:t>
                          </m:r>
                        </m:e>
                        <m:sup>
                          <m:r>
                            <a:rPr kumimoji="1"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𝐻</m:t>
                          </m:r>
                        </m:sup>
                      </m:sSup>
                      <m:r>
                        <a:rPr kumimoji="1"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𝐵</m:t>
                      </m:r>
                      <m:r>
                        <a:rPr kumimoji="1"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kumimoji="1"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E3CCEE4-C7DB-469E-ADAF-C02D0C5FB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045" y="743750"/>
                <a:ext cx="6379905" cy="1471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1AEF70C-C18F-49CB-8F85-B2B295FA8F05}"/>
                  </a:ext>
                </a:extLst>
              </p:cNvPr>
              <p:cNvSpPr/>
              <p:nvPr/>
            </p:nvSpPr>
            <p:spPr>
              <a:xfrm>
                <a:off x="1133045" y="2733526"/>
                <a:ext cx="3644331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𝐻</m:t>
                                  </m:r>
                                </m:sup>
                              </m:sSup>
                              <m:r>
                                <a:rPr kumimoji="1"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d>
                        <m:d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1AEF70C-C18F-49CB-8F85-B2B295FA8F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045" y="2733526"/>
                <a:ext cx="3644331" cy="786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119226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最小二乘解问题</a:t>
            </a:r>
          </a:p>
        </p:txBody>
      </p:sp>
      <p:sp>
        <p:nvSpPr>
          <p:cNvPr id="3" name="Rectangle 13"/>
          <p:cNvSpPr>
            <a:spLocks noChangeArrowheads="1"/>
          </p:cNvSpPr>
          <p:nvPr/>
        </p:nvSpPr>
        <p:spPr bwMode="auto">
          <a:xfrm>
            <a:off x="714791" y="1494331"/>
            <a:ext cx="82527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None/>
            </a:pPr>
            <a:r>
              <a:rPr lang="zh-CN" altLang="en-US" sz="2400" b="1" dirty="0">
                <a:solidFill>
                  <a:srgbClr val="006666"/>
                </a:solidFill>
                <a:latin typeface="+mn-ea"/>
                <a:ea typeface="+mn-ea"/>
              </a:rPr>
              <a:t>例</a:t>
            </a:r>
            <a:r>
              <a:rPr lang="en-US" altLang="zh-CN" sz="2400" b="1" dirty="0">
                <a:solidFill>
                  <a:srgbClr val="006666"/>
                </a:solidFill>
                <a:latin typeface="+mn-ea"/>
                <a:ea typeface="+mn-ea"/>
              </a:rPr>
              <a:t>1  </a:t>
            </a:r>
            <a:r>
              <a:rPr lang="zh-CN" altLang="en-US" sz="2400" b="1" dirty="0">
                <a:solidFill>
                  <a:srgbClr val="006666"/>
                </a:solidFill>
                <a:latin typeface="+mn-ea"/>
                <a:ea typeface="+mn-ea"/>
              </a:rPr>
              <a:t>求下面方程的最小二乘解</a:t>
            </a: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802569" y="3978546"/>
            <a:ext cx="68754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000" b="1" dirty="0">
                <a:solidFill>
                  <a:srgbClr val="006666"/>
                </a:solidFill>
                <a:latin typeface="+mn-ea"/>
                <a:ea typeface="+mn-ea"/>
              </a:rPr>
              <a:t>其次</a:t>
            </a:r>
            <a:r>
              <a:rPr lang="en-US" altLang="zh-CN" sz="2000" b="1" dirty="0">
                <a:solidFill>
                  <a:srgbClr val="006666"/>
                </a:solidFill>
                <a:latin typeface="+mn-ea"/>
                <a:ea typeface="+mn-ea"/>
              </a:rPr>
              <a:t>, </a:t>
            </a:r>
            <a:r>
              <a:rPr lang="zh-CN" altLang="en-US" sz="2000" b="1" dirty="0">
                <a:solidFill>
                  <a:srgbClr val="006666"/>
                </a:solidFill>
                <a:latin typeface="+mn-ea"/>
                <a:ea typeface="+mn-ea"/>
              </a:rPr>
              <a:t>根据公式得到最小二乘解</a:t>
            </a:r>
            <a:endParaRPr lang="en-US" altLang="zh-CN" sz="2000" b="1" dirty="0">
              <a:solidFill>
                <a:srgbClr val="006666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85583" y="4407405"/>
                <a:ext cx="28836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𝑨</m:t>
                          </m:r>
                        </m:e>
                        <m:sup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+</m:t>
                          </m:r>
                        </m:sup>
                      </m:sSup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/>
                        </a:rPr>
                        <m:t>𝒃</m:t>
                      </m:r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𝑬</m:t>
                          </m:r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𝑨</m:t>
                          </m:r>
                        </m:e>
                      </m:d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/>
                        </a:rPr>
                        <m:t>𝑪</m:t>
                      </m:r>
                    </m:oMath>
                  </m:oMathPara>
                </a14:m>
                <a:endParaRPr lang="en-US" altLang="zh-CN" b="1" dirty="0">
                  <a:solidFill>
                    <a:srgbClr val="0070C0"/>
                  </a:solidFill>
                  <a:latin typeface="+mn-ea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83" y="4407405"/>
                <a:ext cx="2883675" cy="64633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21143" y="4712390"/>
                <a:ext cx="3636445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𝟏𝟎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𝟑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rgbClr val="00666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solidFill>
                                          <a:srgbClr val="006666"/>
                                        </a:solidFill>
                                        <a:latin typeface="Cambria Math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solidFill>
                                          <a:srgbClr val="006666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rgbClr val="00666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rgbClr val="006666"/>
                                        </a:solidFill>
                                        <a:latin typeface="Cambria Math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rgbClr val="006666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rgbClr val="00666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rgbClr val="006666"/>
                                        </a:solidFill>
                                        <a:latin typeface="Cambria Math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rgbClr val="006666"/>
                                        </a:solidFill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143" y="4712390"/>
                <a:ext cx="3636445" cy="97270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121142" y="5610375"/>
                <a:ext cx="2077428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smtClean="0">
                              <a:solidFill>
                                <a:srgbClr val="006666"/>
                              </a:solidFill>
                              <a:latin typeface="Cambria Math"/>
                            </a:rPr>
                            <m:t>𝟏𝟎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b="1" i="1" smtClean="0">
                          <a:solidFill>
                            <a:srgbClr val="006666"/>
                          </a:solidFill>
                          <a:latin typeface="Cambria Math"/>
                        </a:rPr>
                        <m:t>𝒄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solidFill>
                                <a:srgbClr val="00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solidFill>
                                    <a:srgbClr val="00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solidFill>
                                      <a:srgbClr val="006666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142" y="5610375"/>
                <a:ext cx="2077428" cy="82490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607425" y="2037324"/>
                <a:ext cx="2811282" cy="1507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  <m:t>   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  <m:t>   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sSub>
                                  <m:sSubPr>
                                    <m:ctrlP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425" y="2037324"/>
                <a:ext cx="2811282" cy="150784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351158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6" grpId="0"/>
      <p:bldP spid="9" grpId="0"/>
    </p:bldLst>
  </p:timing>
</p:sld>
</file>

<file path=ppt/theme/theme1.xml><?xml version="1.0" encoding="utf-8"?>
<a:theme xmlns:a="http://schemas.openxmlformats.org/drawingml/2006/main" name="Office 主题​​">
  <a:themeElements>
    <a:clrScheme name="自定义">
      <a:dk1>
        <a:srgbClr val="1C1C1C"/>
      </a:dk1>
      <a:lt1>
        <a:srgbClr val="FFFFFF"/>
      </a:lt1>
      <a:dk2>
        <a:srgbClr val="1C1C1C"/>
      </a:dk2>
      <a:lt2>
        <a:srgbClr val="FFFFFF"/>
      </a:lt2>
      <a:accent1>
        <a:srgbClr val="1C4272"/>
      </a:accent1>
      <a:accent2>
        <a:srgbClr val="1C77C3"/>
      </a:accent2>
      <a:accent3>
        <a:srgbClr val="39A9DB"/>
      </a:accent3>
      <a:accent4>
        <a:srgbClr val="40BCD8"/>
      </a:accent4>
      <a:accent5>
        <a:srgbClr val="F39237"/>
      </a:accent5>
      <a:accent6>
        <a:srgbClr val="D63230"/>
      </a:accent6>
      <a:hlink>
        <a:srgbClr val="0563C1"/>
      </a:hlink>
      <a:folHlink>
        <a:srgbClr val="954F72"/>
      </a:folHlink>
    </a:clrScheme>
    <a:fontScheme name="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2642</TotalTime>
  <Words>811</Words>
  <Application>Microsoft Office PowerPoint</Application>
  <PresentationFormat>宽屏</PresentationFormat>
  <Paragraphs>120</Paragraphs>
  <Slides>18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华文楷体</vt:lpstr>
      <vt:lpstr>宋体</vt:lpstr>
      <vt:lpstr>微软雅黑</vt:lpstr>
      <vt:lpstr>Arial</vt:lpstr>
      <vt:lpstr>Cambria</vt:lpstr>
      <vt:lpstr>Cambria Math</vt:lpstr>
      <vt:lpstr>Castellar</vt:lpstr>
      <vt:lpstr>Perpetua</vt:lpstr>
      <vt:lpstr>Times New Roman</vt:lpstr>
      <vt:lpstr>Office 主题​​</vt:lpstr>
      <vt:lpstr>MathType 6.0 Equation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Alyfant</dc:creator>
  <cp:lastModifiedBy>XiaZaiMa.COM</cp:lastModifiedBy>
  <cp:revision>233</cp:revision>
  <dcterms:created xsi:type="dcterms:W3CDTF">2019-05-01T08:28:28Z</dcterms:created>
  <dcterms:modified xsi:type="dcterms:W3CDTF">2020-12-01T09:00:42Z</dcterms:modified>
</cp:coreProperties>
</file>